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8" r:id="rId11"/>
    <p:sldId id="266" r:id="rId12"/>
    <p:sldId id="267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5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.factor.ua/ukr/law-52/section-287/article-11163" TargetMode="External"/><Relationship Id="rId2" Type="http://schemas.openxmlformats.org/officeDocument/2006/relationships/hyperlink" Target="https://i.factor.ua/ukr/law-52/section-287/article-1116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458200" cy="18002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Bookman Old Style" pitchFamily="18" charset="0"/>
              </a:rPr>
              <a:t>Основи </a:t>
            </a:r>
            <a:br>
              <a:rPr lang="uk-UA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  <a:latin typeface="Bookman Old Style" pitchFamily="18" charset="0"/>
              </a:rPr>
              <a:t>проГРАМНО-ЦІЛЬОВого</a:t>
            </a:r>
            <a:r>
              <a:rPr lang="uk-UA" b="1" dirty="0" smtClean="0">
                <a:solidFill>
                  <a:srgbClr val="FF0000"/>
                </a:solidFill>
                <a:latin typeface="Bookman Old Style" pitchFamily="18" charset="0"/>
              </a:rPr>
              <a:t>  бюджетування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443664" cy="4464496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pPr algn="just"/>
            <a:endParaRPr lang="ru-RU" sz="2800" b="1" dirty="0" smtClean="0">
              <a:solidFill>
                <a:srgbClr val="0070C0"/>
              </a:solidFill>
            </a:endParaRPr>
          </a:p>
          <a:p>
            <a:pPr algn="just"/>
            <a:endParaRPr lang="ru-RU" sz="28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3800" b="1" dirty="0" err="1" smtClean="0">
                <a:solidFill>
                  <a:srgbClr val="0070C0"/>
                </a:solidFill>
                <a:latin typeface="Bookman Old Style" pitchFamily="18" charset="0"/>
              </a:rPr>
              <a:t>Програмно-цільовий</a:t>
            </a:r>
            <a:r>
              <a:rPr lang="ru-RU" sz="3800" b="1" dirty="0" smtClean="0">
                <a:solidFill>
                  <a:srgbClr val="0070C0"/>
                </a:solidFill>
                <a:latin typeface="Bookman Old Style" pitchFamily="18" charset="0"/>
              </a:rPr>
              <a:t> метод у бюджетному </a:t>
            </a:r>
            <a:r>
              <a:rPr lang="ru-RU" sz="3800" b="1" dirty="0" err="1" smtClean="0">
                <a:solidFill>
                  <a:srgbClr val="0070C0"/>
                </a:solidFill>
                <a:latin typeface="Bookman Old Style" pitchFamily="18" charset="0"/>
              </a:rPr>
              <a:t>процесі</a:t>
            </a:r>
            <a:r>
              <a:rPr lang="ru-RU" sz="3800" b="1" dirty="0" smtClean="0">
                <a:solidFill>
                  <a:srgbClr val="0070C0"/>
                </a:solidFill>
                <a:latin typeface="Bookman Old Style" pitchFamily="18" charset="0"/>
              </a:rPr>
              <a:t> 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–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це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метод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управління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бюджетними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коштами для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досягнення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конкретних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результатів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за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рахунок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коштів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бюджету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із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застосуванням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оцінки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ефективності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використання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бюджетних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коштів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на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всіх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стадіях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 бюджетного </a:t>
            </a:r>
            <a:r>
              <a:rPr lang="ru-RU" sz="3800" dirty="0" err="1" smtClean="0">
                <a:solidFill>
                  <a:srgbClr val="0070C0"/>
                </a:solidFill>
                <a:latin typeface="Bookman Old Style" pitchFamily="18" charset="0"/>
              </a:rPr>
              <a:t>процесу</a:t>
            </a:r>
            <a:r>
              <a:rPr lang="ru-RU" sz="3800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uk-UA" sz="1800" b="1" dirty="0" smtClean="0">
                <a:solidFill>
                  <a:srgbClr val="FF0000"/>
                </a:solidFill>
                <a:latin typeface="Bookman Old Style" pitchFamily="18" charset="0"/>
              </a:rPr>
              <a:t>Процес розробки, подання, затвердження паспортів бюджетних програм, звітів про їх виконання, оцінки ефективності  бюджетних програм  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268760"/>
          <a:ext cx="8686800" cy="567717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106960"/>
                <a:gridCol w="4536504"/>
                <a:gridCol w="2043336"/>
              </a:tblGrid>
              <a:tr h="650701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Етапи</a:t>
                      </a:r>
                      <a:endParaRPr lang="ru-RU" sz="1600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Терміни подання,</a:t>
                      </a:r>
                      <a:r>
                        <a:rPr lang="uk-UA" sz="16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затвердження</a:t>
                      </a:r>
                      <a:endParaRPr lang="ru-RU" sz="1600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Терміни оприлюднення</a:t>
                      </a:r>
                      <a:endParaRPr lang="ru-RU" sz="1600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278799">
                <a:tc>
                  <a:txBody>
                    <a:bodyPr/>
                    <a:lstStyle/>
                    <a:p>
                      <a:pPr algn="l"/>
                      <a:r>
                        <a:rPr lang="uk-UA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Паспорти  </a:t>
                      </a:r>
                      <a:r>
                        <a:rPr lang="uk-UA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бюджетних програм на поточний бюджетний </a:t>
                      </a:r>
                      <a:r>
                        <a:rPr lang="uk-UA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період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Подання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протягом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30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днів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затвердження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протягом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45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днів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після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набрання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чинності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рішенням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про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місцевий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бюджет.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протягом </a:t>
                      </a:r>
                      <a:r>
                        <a:rPr lang="uk-UA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трьох робочих днів</a:t>
                      </a:r>
                      <a:r>
                        <a:rPr lang="uk-UA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 з дня затвердження таких документів</a:t>
                      </a:r>
                      <a:endParaRPr lang="ru-RU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094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Зміни</a:t>
                      </a:r>
                      <a:r>
                        <a:rPr lang="uk-UA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uk-UA" sz="14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до п</a:t>
                      </a:r>
                      <a:r>
                        <a:rPr lang="uk-UA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аспортів  бюджетних програм </a:t>
                      </a:r>
                      <a:endParaRPr lang="ru-RU" sz="14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  <a:p>
                      <a:pPr algn="l"/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Подання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протягом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тижня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затвердження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протягом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двох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тижнів</a:t>
                      </a:r>
                      <a:endParaRPr kumimoji="0" lang="ru-RU" sz="1600" b="0" i="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після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набрання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чинності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рішенням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про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місцевий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бюджет</a:t>
                      </a:r>
                      <a:r>
                        <a:rPr kumimoji="0" lang="ru-RU" sz="18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.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протягом </a:t>
                      </a:r>
                      <a:r>
                        <a:rPr lang="uk-UA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трьох робочих днів</a:t>
                      </a:r>
                      <a:r>
                        <a:rPr lang="uk-UA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 з дня затвердження таких документів</a:t>
                      </a:r>
                      <a:endParaRPr lang="ru-RU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  <a:p>
                      <a:pPr algn="ctr"/>
                      <a:endParaRPr lang="ru-RU" sz="14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278799">
                <a:tc>
                  <a:txBody>
                    <a:bodyPr/>
                    <a:lstStyle/>
                    <a:p>
                      <a:pPr algn="l"/>
                      <a:r>
                        <a:rPr lang="uk-UA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Звіти</a:t>
                      </a:r>
                      <a:r>
                        <a:rPr lang="uk-UA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 про виконання паспортів бюджетних програм за звітний період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Термін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подання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звітів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визначений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подання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зведеної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річної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фінансової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бюджетної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звітності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kumimoji="0" lang="uk-UA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 січня року</a:t>
                      </a:r>
                      <a:r>
                        <a:rPr kumimoji="0" lang="uk-UA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, що настає за звітним роком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протягом </a:t>
                      </a:r>
                      <a:r>
                        <a:rPr lang="uk-UA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трьох робочих днів</a:t>
                      </a:r>
                      <a:r>
                        <a:rPr lang="uk-UA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 після</a:t>
                      </a:r>
                      <a:r>
                        <a:rPr lang="uk-UA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 подання таких звітів до фінансового органу</a:t>
                      </a:r>
                      <a:endParaRPr lang="ru-RU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278799">
                <a:tc>
                  <a:txBody>
                    <a:bodyPr/>
                    <a:lstStyle/>
                    <a:p>
                      <a:pPr algn="l"/>
                      <a:r>
                        <a:rPr lang="uk-UA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Оцінка ефективності  </a:t>
                      </a:r>
                      <a:r>
                        <a:rPr lang="uk-UA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бюджетних програм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Подання </a:t>
                      </a:r>
                      <a:r>
                        <a:rPr lang="uk-UA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– у термін,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визначений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6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подання</a:t>
                      </a:r>
                      <a:r>
                        <a:rPr kumimoji="0" lang="ru-RU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зведеної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річної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фінансової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бюджетної</a:t>
                      </a:r>
                      <a:r>
                        <a:rPr kumimoji="0" lang="ru-RU" sz="16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звітності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у </a:t>
                      </a:r>
                      <a:r>
                        <a:rPr kumimoji="0" lang="ru-RU" sz="1400" b="1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двотижневий</a:t>
                      </a:r>
                      <a:r>
                        <a:rPr kumimoji="0" lang="ru-RU" sz="1400" b="1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строк </a:t>
                      </a:r>
                      <a:r>
                        <a:rPr kumimoji="0" lang="ru-RU" sz="14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після</a:t>
                      </a:r>
                      <a:r>
                        <a:rPr kumimoji="0" lang="ru-RU" sz="14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подання</a:t>
                      </a:r>
                      <a:r>
                        <a:rPr kumimoji="0" lang="ru-RU" sz="14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річної</a:t>
                      </a:r>
                      <a:r>
                        <a:rPr kumimoji="0" lang="ru-RU" sz="14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бюджетної</a:t>
                      </a:r>
                      <a:r>
                        <a:rPr kumimoji="0" lang="ru-RU" sz="14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звітності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Відповідальність головного розпорядника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 </a:t>
            </a:r>
            <a:endParaRPr lang="ru-RU" dirty="0" smtClean="0"/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err="1" smtClean="0">
                <a:latin typeface="Bookman Old Style" pitchFamily="18" charset="0"/>
              </a:rPr>
              <a:t>Головний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розпорядник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бюджетних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коштів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розробляє</a:t>
            </a:r>
            <a:r>
              <a:rPr lang="ru-RU" sz="7200" dirty="0" smtClean="0">
                <a:latin typeface="Bookman Old Style" pitchFamily="18" charset="0"/>
              </a:rPr>
              <a:t> та </a:t>
            </a:r>
            <a:r>
              <a:rPr lang="ru-RU" sz="7200" dirty="0" err="1" smtClean="0">
                <a:latin typeface="Bookman Old Style" pitchFamily="18" charset="0"/>
              </a:rPr>
              <a:t>затверджує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паспорти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бюджетних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програм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і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складає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звіти</a:t>
            </a:r>
            <a:r>
              <a:rPr lang="ru-RU" sz="7200" dirty="0" smtClean="0">
                <a:latin typeface="Bookman Old Style" pitchFamily="18" charset="0"/>
              </a:rPr>
              <a:t> про </a:t>
            </a:r>
            <a:r>
              <a:rPr lang="ru-RU" sz="7200" dirty="0" err="1" smtClean="0">
                <a:latin typeface="Bookman Old Style" pitchFamily="18" charset="0"/>
              </a:rPr>
              <a:t>їх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виконання</a:t>
            </a:r>
            <a:r>
              <a:rPr lang="ru-RU" sz="7200" dirty="0" smtClean="0">
                <a:latin typeface="Bookman Old Style" pitchFamily="18" charset="0"/>
              </a:rPr>
              <a:t>, </a:t>
            </a:r>
            <a:r>
              <a:rPr lang="ru-RU" sz="7200" dirty="0" err="1" smtClean="0">
                <a:latin typeface="Bookman Old Style" pitchFamily="18" charset="0"/>
              </a:rPr>
              <a:t>здійснює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аналіз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показників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виконання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бюджетних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програм</a:t>
            </a:r>
            <a:r>
              <a:rPr lang="ru-RU" sz="7200" dirty="0" smtClean="0">
                <a:latin typeface="Bookman Old Style" pitchFamily="18" charset="0"/>
              </a:rPr>
              <a:t>, при </a:t>
            </a:r>
            <a:r>
              <a:rPr lang="ru-RU" sz="7200" dirty="0" err="1" smtClean="0">
                <a:latin typeface="Bookman Old Style" pitchFamily="18" charset="0"/>
              </a:rPr>
              <a:t>цьому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забезпечуючи</a:t>
            </a:r>
            <a:r>
              <a:rPr lang="ru-RU" sz="7200" dirty="0" smtClean="0">
                <a:latin typeface="Bookman Old Style" pitchFamily="18" charset="0"/>
              </a:rPr>
              <a:t>: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Bookman Old Style" pitchFamily="18" charset="0"/>
              </a:rPr>
              <a:t>— </a:t>
            </a:r>
            <a:r>
              <a:rPr lang="ru-RU" sz="7200" b="1" dirty="0" err="1" smtClean="0">
                <a:latin typeface="Bookman Old Style" pitchFamily="18" charset="0"/>
              </a:rPr>
              <a:t>своєчасність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затвердження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паспортів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бюджетних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програм</a:t>
            </a:r>
            <a:r>
              <a:rPr lang="ru-RU" sz="7200" b="1" dirty="0" smtClean="0">
                <a:latin typeface="Bookman Old Style" pitchFamily="18" charset="0"/>
              </a:rPr>
              <a:t>, </a:t>
            </a:r>
            <a:r>
              <a:rPr lang="ru-RU" sz="7200" b="1" dirty="0" err="1" smtClean="0">
                <a:latin typeface="Bookman Old Style" pitchFamily="18" charset="0"/>
              </a:rPr>
              <a:t>достовірність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і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повноту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інформації</a:t>
            </a:r>
            <a:r>
              <a:rPr lang="ru-RU" sz="7200" b="1" dirty="0" smtClean="0">
                <a:latin typeface="Bookman Old Style" pitchFamily="18" charset="0"/>
              </a:rPr>
              <a:t>, </a:t>
            </a:r>
            <a:r>
              <a:rPr lang="ru-RU" sz="7200" b="1" dirty="0" err="1" smtClean="0">
                <a:latin typeface="Bookman Old Style" pitchFamily="18" charset="0"/>
              </a:rPr>
              <a:t>що</a:t>
            </a:r>
            <a:r>
              <a:rPr lang="ru-RU" sz="7200" b="1" dirty="0" smtClean="0">
                <a:latin typeface="Bookman Old Style" pitchFamily="18" charset="0"/>
              </a:rPr>
              <a:t> в них </a:t>
            </a:r>
            <a:r>
              <a:rPr lang="ru-RU" sz="7200" b="1" dirty="0" err="1" smtClean="0">
                <a:latin typeface="Bookman Old Style" pitchFamily="18" charset="0"/>
              </a:rPr>
              <a:t>міститься</a:t>
            </a:r>
            <a:r>
              <a:rPr lang="ru-RU" sz="7200" b="1" dirty="0" smtClean="0">
                <a:latin typeface="Bookman Old Style" pitchFamily="18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Bookman Old Style" pitchFamily="18" charset="0"/>
              </a:rPr>
              <a:t>— </a:t>
            </a:r>
            <a:r>
              <a:rPr lang="ru-RU" sz="7200" b="1" dirty="0" err="1" smtClean="0">
                <a:latin typeface="Bookman Old Style" pitchFamily="18" charset="0"/>
              </a:rPr>
              <a:t>відповідність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змісту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паспортів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бюджетних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програм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рішенню</a:t>
            </a:r>
            <a:r>
              <a:rPr lang="ru-RU" sz="7200" dirty="0" smtClean="0">
                <a:latin typeface="Bookman Old Style" pitchFamily="18" charset="0"/>
              </a:rPr>
              <a:t> про </a:t>
            </a:r>
            <a:r>
              <a:rPr lang="ru-RU" sz="7200" dirty="0" err="1" smtClean="0">
                <a:latin typeface="Bookman Old Style" pitchFamily="18" charset="0"/>
              </a:rPr>
              <a:t>місцевий</a:t>
            </a:r>
            <a:r>
              <a:rPr lang="ru-RU" sz="7200" dirty="0" smtClean="0">
                <a:latin typeface="Bookman Old Style" pitchFamily="18" charset="0"/>
              </a:rPr>
              <a:t> бюджет та/</a:t>
            </a:r>
            <a:r>
              <a:rPr lang="ru-RU" sz="7200" dirty="0" err="1" smtClean="0">
                <a:latin typeface="Bookman Old Style" pitchFamily="18" charset="0"/>
              </a:rPr>
              <a:t>або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розпису</a:t>
            </a:r>
            <a:r>
              <a:rPr lang="ru-RU" sz="7200" dirty="0" smtClean="0">
                <a:latin typeface="Bookman Old Style" pitchFamily="18" charset="0"/>
              </a:rPr>
              <a:t> бюджету (</a:t>
            </a:r>
            <a:r>
              <a:rPr lang="ru-RU" sz="7200" dirty="0" err="1" smtClean="0">
                <a:latin typeface="Bookman Old Style" pitchFamily="18" charset="0"/>
              </a:rPr>
              <a:t>крім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випадків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внесення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змін</a:t>
            </a:r>
            <a:r>
              <a:rPr lang="ru-RU" sz="7200" dirty="0" smtClean="0">
                <a:latin typeface="Bookman Old Style" pitchFamily="18" charset="0"/>
              </a:rPr>
              <a:t> до </a:t>
            </a:r>
            <a:r>
              <a:rPr lang="ru-RU" sz="7200" dirty="0" err="1" smtClean="0">
                <a:latin typeface="Bookman Old Style" pitchFamily="18" charset="0"/>
              </a:rPr>
              <a:t>паспортів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бюджетних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програм</a:t>
            </a:r>
            <a:r>
              <a:rPr lang="ru-RU" sz="7200" dirty="0" smtClean="0">
                <a:latin typeface="Bookman Old Style" pitchFamily="18" charset="0"/>
              </a:rPr>
              <a:t> у </a:t>
            </a:r>
            <a:r>
              <a:rPr lang="ru-RU" sz="7200" dirty="0" err="1" smtClean="0">
                <a:latin typeface="Bookman Old Style" pitchFamily="18" charset="0"/>
              </a:rPr>
              <a:t>разі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внесення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змін</a:t>
            </a:r>
            <a:r>
              <a:rPr lang="ru-RU" sz="7200" dirty="0" smtClean="0">
                <a:latin typeface="Bookman Old Style" pitchFamily="18" charset="0"/>
              </a:rPr>
              <a:t> до </a:t>
            </a:r>
            <a:r>
              <a:rPr lang="ru-RU" sz="7200" dirty="0" err="1" smtClean="0">
                <a:latin typeface="Bookman Old Style" pitchFamily="18" charset="0"/>
              </a:rPr>
              <a:t>спеціального</a:t>
            </a:r>
            <a:r>
              <a:rPr lang="ru-RU" sz="7200" dirty="0" smtClean="0">
                <a:latin typeface="Bookman Old Style" pitchFamily="18" charset="0"/>
              </a:rPr>
              <a:t> фонду </a:t>
            </a:r>
            <a:r>
              <a:rPr lang="ru-RU" sz="7200" dirty="0" err="1" smtClean="0">
                <a:latin typeface="Bookman Old Style" pitchFamily="18" charset="0"/>
              </a:rPr>
              <a:t>кошторису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бюджетної</a:t>
            </a:r>
            <a:r>
              <a:rPr lang="ru-RU" sz="7200" dirty="0" smtClean="0">
                <a:latin typeface="Bookman Old Style" pitchFamily="18" charset="0"/>
              </a:rPr>
              <a:t> установи в </a:t>
            </a:r>
            <a:r>
              <a:rPr lang="ru-RU" sz="7200" dirty="0" err="1" smtClean="0">
                <a:latin typeface="Bookman Old Style" pitchFamily="18" charset="0"/>
              </a:rPr>
              <a:t>частині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власних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надходжень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бюджетних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установ</a:t>
            </a:r>
            <a:r>
              <a:rPr lang="ru-RU" sz="7200" dirty="0" smtClean="0">
                <a:latin typeface="Bookman Old Style" pitchFamily="18" charset="0"/>
              </a:rPr>
              <a:t>), порядкам </a:t>
            </a:r>
            <a:r>
              <a:rPr lang="ru-RU" sz="7200" dirty="0" err="1" smtClean="0">
                <a:latin typeface="Bookman Old Style" pitchFamily="18" charset="0"/>
              </a:rPr>
              <a:t>використання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бюджетних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коштів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і</a:t>
            </a:r>
            <a:r>
              <a:rPr lang="ru-RU" sz="7200" dirty="0" smtClean="0">
                <a:latin typeface="Bookman Old Style" pitchFamily="18" charset="0"/>
              </a:rPr>
              <a:t> правилам </a:t>
            </a:r>
            <a:r>
              <a:rPr lang="ru-RU" sz="7200" dirty="0" err="1" smtClean="0">
                <a:latin typeface="Bookman Old Style" pitchFamily="18" charset="0"/>
              </a:rPr>
              <a:t>складання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паспортів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бюджетних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програм</a:t>
            </a:r>
            <a:r>
              <a:rPr lang="ru-RU" sz="7200" dirty="0" smtClean="0">
                <a:latin typeface="Bookman Old Style" pitchFamily="18" charset="0"/>
              </a:rPr>
              <a:t> та </a:t>
            </a:r>
            <a:r>
              <a:rPr lang="ru-RU" sz="7200" dirty="0" err="1" smtClean="0">
                <a:latin typeface="Bookman Old Style" pitchFamily="18" charset="0"/>
              </a:rPr>
              <a:t>звітів</a:t>
            </a:r>
            <a:r>
              <a:rPr lang="ru-RU" sz="7200" dirty="0" smtClean="0">
                <a:latin typeface="Bookman Old Style" pitchFamily="18" charset="0"/>
              </a:rPr>
              <a:t> про </a:t>
            </a:r>
            <a:r>
              <a:rPr lang="ru-RU" sz="7200" dirty="0" err="1" smtClean="0">
                <a:latin typeface="Bookman Old Style" pitchFamily="18" charset="0"/>
              </a:rPr>
              <a:t>їх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виконання</a:t>
            </a:r>
            <a:r>
              <a:rPr lang="ru-RU" sz="7200" dirty="0" smtClean="0">
                <a:latin typeface="Bookman Old Style" pitchFamily="18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Bookman Old Style" pitchFamily="18" charset="0"/>
              </a:rPr>
              <a:t>— </a:t>
            </a:r>
            <a:r>
              <a:rPr lang="ru-RU" sz="7200" b="1" dirty="0" err="1" smtClean="0">
                <a:latin typeface="Bookman Old Style" pitchFamily="18" charset="0"/>
              </a:rPr>
              <a:t>підтвердження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результативних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показників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бюджетних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b="1" dirty="0" err="1" smtClean="0">
                <a:latin typeface="Bookman Old Style" pitchFamily="18" charset="0"/>
              </a:rPr>
              <a:t>програм</a:t>
            </a:r>
            <a:r>
              <a:rPr lang="ru-RU" sz="7200" b="1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офіційною</a:t>
            </a:r>
            <a:r>
              <a:rPr lang="ru-RU" sz="7200" dirty="0" smtClean="0">
                <a:latin typeface="Bookman Old Style" pitchFamily="18" charset="0"/>
              </a:rPr>
              <a:t> державною </a:t>
            </a:r>
            <a:r>
              <a:rPr lang="ru-RU" sz="7200" dirty="0" err="1" smtClean="0">
                <a:latin typeface="Bookman Old Style" pitchFamily="18" charset="0"/>
              </a:rPr>
              <a:t>статистичною</a:t>
            </a:r>
            <a:r>
              <a:rPr lang="ru-RU" sz="7200" dirty="0" smtClean="0">
                <a:latin typeface="Bookman Old Style" pitchFamily="18" charset="0"/>
              </a:rPr>
              <a:t>, </a:t>
            </a:r>
            <a:r>
              <a:rPr lang="ru-RU" sz="7200" dirty="0" err="1" smtClean="0">
                <a:latin typeface="Bookman Old Style" pitchFamily="18" charset="0"/>
              </a:rPr>
              <a:t>фінансовою</a:t>
            </a:r>
            <a:r>
              <a:rPr lang="ru-RU" sz="7200" dirty="0" smtClean="0">
                <a:latin typeface="Bookman Old Style" pitchFamily="18" charset="0"/>
              </a:rPr>
              <a:t> та </a:t>
            </a:r>
            <a:r>
              <a:rPr lang="ru-RU" sz="7200" dirty="0" err="1" smtClean="0">
                <a:latin typeface="Bookman Old Style" pitchFamily="18" charset="0"/>
              </a:rPr>
              <a:t>іншою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звітністю</a:t>
            </a:r>
            <a:r>
              <a:rPr lang="ru-RU" sz="7200" dirty="0" smtClean="0">
                <a:latin typeface="Bookman Old Style" pitchFamily="18" charset="0"/>
              </a:rPr>
              <a:t>, </a:t>
            </a:r>
            <a:r>
              <a:rPr lang="ru-RU" sz="7200" dirty="0" err="1" smtClean="0">
                <a:latin typeface="Bookman Old Style" pitchFamily="18" charset="0"/>
              </a:rPr>
              <a:t>даними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бухгалтерського</a:t>
            </a:r>
            <a:r>
              <a:rPr lang="ru-RU" sz="7200" dirty="0" smtClean="0">
                <a:latin typeface="Bookman Old Style" pitchFamily="18" charset="0"/>
              </a:rPr>
              <a:t>, </a:t>
            </a:r>
            <a:r>
              <a:rPr lang="ru-RU" sz="7200" dirty="0" err="1" smtClean="0">
                <a:latin typeface="Bookman Old Style" pitchFamily="18" charset="0"/>
              </a:rPr>
              <a:t>статистичного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та</a:t>
            </a:r>
            <a:r>
              <a:rPr lang="ru-RU" sz="7200" dirty="0" smtClean="0">
                <a:latin typeface="Bookman Old Style" pitchFamily="18" charset="0"/>
              </a:rPr>
              <a:t> </a:t>
            </a:r>
            <a:r>
              <a:rPr lang="ru-RU" sz="7200" dirty="0" err="1" smtClean="0">
                <a:latin typeface="Bookman Old Style" pitchFamily="18" charset="0"/>
              </a:rPr>
              <a:t>внутрішньогосподарського</a:t>
            </a:r>
            <a:r>
              <a:rPr lang="ru-RU" sz="7200" dirty="0" smtClean="0">
                <a:latin typeface="Bookman Old Style" pitchFamily="18" charset="0"/>
              </a:rPr>
              <a:t> (</a:t>
            </a:r>
            <a:r>
              <a:rPr lang="ru-RU" sz="7200" dirty="0" err="1" smtClean="0">
                <a:latin typeface="Bookman Old Style" pitchFamily="18" charset="0"/>
              </a:rPr>
              <a:t>управлінського</a:t>
            </a:r>
            <a:r>
              <a:rPr lang="ru-RU" sz="7200" dirty="0" smtClean="0">
                <a:latin typeface="Bookman Old Style" pitchFamily="18" charset="0"/>
              </a:rPr>
              <a:t>) </a:t>
            </a:r>
            <a:r>
              <a:rPr lang="ru-RU" sz="7200" dirty="0" err="1" smtClean="0">
                <a:latin typeface="Bookman Old Style" pitchFamily="18" charset="0"/>
              </a:rPr>
              <a:t>обліку</a:t>
            </a:r>
            <a:r>
              <a:rPr lang="ru-RU" sz="7200" dirty="0" smtClean="0">
                <a:latin typeface="Bookman Old Style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 fontScale="62500" lnSpcReduction="2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При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цьому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згідно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з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 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  <a:hlinkClick r:id="rId2"/>
              </a:rPr>
              <a:t>ч. 1 ст. 116 БКУ</a:t>
            </a:r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у бюджетному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процесі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порушення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порядку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або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термінів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подання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і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затвердження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паспортів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бюджетних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програм</a:t>
            </a:r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, 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включення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недостовірних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даних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до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звітів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про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виконання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паспортів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бюджетних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програм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, а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також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порушення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порядку та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термінів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подання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таких 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звітів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 </a:t>
            </a:r>
            <a:r>
              <a:rPr lang="ru-RU" dirty="0" err="1" smtClean="0">
                <a:solidFill>
                  <a:srgbClr val="FF0000"/>
                </a:solidFill>
                <a:latin typeface="Bookman Old Style" pitchFamily="18" charset="0"/>
              </a:rPr>
              <a:t>є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 </a:t>
            </a:r>
            <a:r>
              <a:rPr lang="ru-RU" b="1" dirty="0" err="1" smtClean="0">
                <a:solidFill>
                  <a:srgbClr val="FF0000"/>
                </a:solidFill>
                <a:latin typeface="Bookman Old Style" pitchFamily="18" charset="0"/>
              </a:rPr>
              <a:t>бюджетними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Bookman Old Style" pitchFamily="18" charset="0"/>
              </a:rPr>
              <a:t>правопорушеннями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Bookman Old Style" pitchFamily="18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Bookman Old Style" pitchFamily="18" charset="0"/>
              </a:rPr>
              <a:t>Заходи </a:t>
            </a:r>
            <a:r>
              <a:rPr lang="ru-RU" dirty="0" err="1" smtClean="0">
                <a:latin typeface="Bookman Old Style" pitchFamily="18" charset="0"/>
              </a:rPr>
              <a:t>впливу</a:t>
            </a:r>
            <a:r>
              <a:rPr lang="ru-RU" dirty="0" smtClean="0">
                <a:latin typeface="Bookman Old Style" pitchFamily="18" charset="0"/>
              </a:rPr>
              <a:t> за </a:t>
            </a:r>
            <a:r>
              <a:rPr lang="ru-RU" dirty="0" err="1" smtClean="0">
                <a:latin typeface="Bookman Old Style" pitchFamily="18" charset="0"/>
              </a:rPr>
              <a:t>порушення</a:t>
            </a:r>
            <a:r>
              <a:rPr lang="ru-RU" dirty="0" smtClean="0">
                <a:latin typeface="Bookman Old Style" pitchFamily="18" charset="0"/>
              </a:rPr>
              <a:t> бюджетного </a:t>
            </a:r>
            <a:r>
              <a:rPr lang="ru-RU" dirty="0" err="1" smtClean="0">
                <a:latin typeface="Bookman Old Style" pitchFamily="18" charset="0"/>
              </a:rPr>
              <a:t>законодавства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передбачені</a:t>
            </a:r>
            <a:r>
              <a:rPr lang="ru-RU" dirty="0" smtClean="0">
                <a:latin typeface="Bookman Old Style" pitchFamily="18" charset="0"/>
              </a:rPr>
              <a:t> </a:t>
            </a:r>
            <a:r>
              <a:rPr lang="ru-RU" b="1" i="1" dirty="0" smtClean="0">
                <a:latin typeface="Bookman Old Style" pitchFamily="18" charset="0"/>
                <a:hlinkClick r:id="rId3"/>
              </a:rPr>
              <a:t>ст. 117 БКУ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стосується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саме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зазначених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порушень</a:t>
            </a:r>
            <a:r>
              <a:rPr lang="ru-RU" dirty="0" smtClean="0">
                <a:latin typeface="Bookman Old Style" pitchFamily="18" charset="0"/>
              </a:rPr>
              <a:t>, то до </a:t>
            </a:r>
            <a:r>
              <a:rPr lang="ru-RU" dirty="0" err="1" smtClean="0">
                <a:latin typeface="Bookman Old Style" pitchFamily="18" charset="0"/>
              </a:rPr>
              <a:t>учасників</a:t>
            </a:r>
            <a:r>
              <a:rPr lang="ru-RU" dirty="0" smtClean="0">
                <a:latin typeface="Bookman Old Style" pitchFamily="18" charset="0"/>
              </a:rPr>
              <a:t> бюджетного </a:t>
            </a:r>
            <a:r>
              <a:rPr lang="ru-RU" dirty="0" err="1" smtClean="0">
                <a:latin typeface="Bookman Old Style" pitchFamily="18" charset="0"/>
              </a:rPr>
              <a:t>процесу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які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їх</a:t>
            </a:r>
            <a:r>
              <a:rPr lang="ru-RU" dirty="0" smtClean="0">
                <a:latin typeface="Bookman Old Style" pitchFamily="18" charset="0"/>
              </a:rPr>
              <a:t> допустили, </a:t>
            </a:r>
            <a:r>
              <a:rPr lang="ru-RU" dirty="0" err="1" smtClean="0">
                <a:latin typeface="Bookman Old Style" pitchFamily="18" charset="0"/>
              </a:rPr>
              <a:t>застосовуються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такі</a:t>
            </a:r>
            <a:r>
              <a:rPr lang="ru-RU" dirty="0" smtClean="0">
                <a:latin typeface="Bookman Old Style" pitchFamily="18" charset="0"/>
              </a:rPr>
              <a:t> заходи </a:t>
            </a:r>
            <a:r>
              <a:rPr lang="ru-RU" dirty="0" err="1" smtClean="0">
                <a:latin typeface="Bookman Old Style" pitchFamily="18" charset="0"/>
              </a:rPr>
              <a:t>впливу</a:t>
            </a:r>
            <a:r>
              <a:rPr lang="ru-RU" dirty="0" smtClean="0">
                <a:latin typeface="Bookman Old Style" pitchFamily="18" charset="0"/>
              </a:rPr>
              <a:t>: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Bookman Old Style" pitchFamily="18" charset="0"/>
              </a:rPr>
              <a:t>— </a:t>
            </a:r>
            <a:r>
              <a:rPr lang="ru-RU" dirty="0" err="1" smtClean="0">
                <a:latin typeface="Bookman Old Style" pitchFamily="18" charset="0"/>
              </a:rPr>
              <a:t>попередження</a:t>
            </a:r>
            <a:r>
              <a:rPr lang="ru-RU" dirty="0" smtClean="0">
                <a:latin typeface="Bookman Old Style" pitchFamily="18" charset="0"/>
              </a:rPr>
              <a:t> про </a:t>
            </a:r>
            <a:r>
              <a:rPr lang="ru-RU" dirty="0" err="1" smtClean="0">
                <a:latin typeface="Bookman Old Style" pitchFamily="18" charset="0"/>
              </a:rPr>
              <a:t>неналежне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виконання</a:t>
            </a:r>
            <a:r>
              <a:rPr lang="ru-RU" dirty="0" smtClean="0">
                <a:latin typeface="Bookman Old Style" pitchFamily="18" charset="0"/>
              </a:rPr>
              <a:t> бюджетного </a:t>
            </a:r>
            <a:r>
              <a:rPr lang="ru-RU" dirty="0" err="1" smtClean="0">
                <a:latin typeface="Bookman Old Style" pitchFamily="18" charset="0"/>
              </a:rPr>
              <a:t>законодавства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вимогою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щодо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усунення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порушення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бюджетного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законодавства</a:t>
            </a:r>
            <a:r>
              <a:rPr lang="ru-RU" dirty="0" smtClean="0">
                <a:latin typeface="Bookman Old Style" pitchFamily="18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Bookman Old Style" pitchFamily="18" charset="0"/>
              </a:rPr>
              <a:t>— </a:t>
            </a:r>
            <a:r>
              <a:rPr lang="ru-RU" dirty="0" err="1" smtClean="0">
                <a:latin typeface="Bookman Old Style" pitchFamily="18" charset="0"/>
              </a:rPr>
              <a:t>зупинення</a:t>
            </a:r>
            <a:r>
              <a:rPr lang="ru-RU" dirty="0" smtClean="0">
                <a:latin typeface="Bookman Old Style" pitchFamily="18" charset="0"/>
              </a:rPr>
              <a:t>  </a:t>
            </a:r>
            <a:r>
              <a:rPr lang="ru-RU" dirty="0" err="1" smtClean="0">
                <a:latin typeface="Bookman Old Style" pitchFamily="18" charset="0"/>
              </a:rPr>
              <a:t>операцій</a:t>
            </a:r>
            <a:r>
              <a:rPr lang="ru-RU" dirty="0" smtClean="0">
                <a:latin typeface="Bookman Old Style" pitchFamily="18" charset="0"/>
              </a:rPr>
              <a:t> 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 </a:t>
            </a:r>
            <a:r>
              <a:rPr lang="ru-RU" dirty="0" err="1" smtClean="0">
                <a:latin typeface="Bookman Old Style" pitchFamily="18" charset="0"/>
              </a:rPr>
              <a:t>бюджетними</a:t>
            </a:r>
            <a:r>
              <a:rPr lang="ru-RU" dirty="0" smtClean="0">
                <a:latin typeface="Bookman Old Style" pitchFamily="18" charset="0"/>
              </a:rPr>
              <a:t>  коштами.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ПЦМ </a:t>
            </a:r>
            <a:r>
              <a:rPr lang="uk-UA" sz="2800" b="1" dirty="0" smtClean="0">
                <a:solidFill>
                  <a:srgbClr val="FF0000"/>
                </a:solidFill>
              </a:rPr>
              <a:t>у бюджетному  процесі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4355976" y="1700808"/>
            <a:ext cx="1224136" cy="4176464"/>
          </a:xfrm>
          <a:prstGeom prst="rightArrowCallout">
            <a:avLst>
              <a:gd name="adj1" fmla="val 41881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Виконання   бюджету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3275856" y="1700808"/>
            <a:ext cx="1224136" cy="4176464"/>
          </a:xfrm>
          <a:prstGeom prst="rightArrowCallout">
            <a:avLst>
              <a:gd name="adj1" fmla="val 41881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Паспорт   бюджетної програми</a:t>
            </a:r>
            <a:endParaRPr lang="ru-RU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2195736" y="1700808"/>
            <a:ext cx="1224136" cy="4176464"/>
          </a:xfrm>
          <a:prstGeom prst="rightArrowCallout">
            <a:avLst>
              <a:gd name="adj1" fmla="val 41881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Рішення  міської  ради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1115616" y="1700808"/>
            <a:ext cx="1224136" cy="4176464"/>
          </a:xfrm>
          <a:prstGeom prst="rightArrowCallout">
            <a:avLst>
              <a:gd name="adj1" fmla="val 41881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Проект   рішення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0" y="1700808"/>
            <a:ext cx="1224136" cy="4176464"/>
          </a:xfrm>
          <a:prstGeom prst="rightArrowCallout">
            <a:avLst>
              <a:gd name="adj1" fmla="val 41881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Бюджетний   запит</a:t>
            </a:r>
            <a:endParaRPr lang="ru-RU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5436096" y="1700808"/>
            <a:ext cx="1872208" cy="1800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600" b="1" dirty="0" smtClean="0">
                <a:solidFill>
                  <a:srgbClr val="FFFF00"/>
                </a:solidFill>
              </a:rPr>
              <a:t>Звіт про виконання паспорту бюджетної програми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5436096" y="4149080"/>
            <a:ext cx="1728192" cy="1800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600" b="1" dirty="0" smtClean="0">
                <a:solidFill>
                  <a:srgbClr val="FFFF00"/>
                </a:solidFill>
              </a:rPr>
              <a:t>Звіт про виконання бюджету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8172400" y="1772816"/>
            <a:ext cx="1224136" cy="4176464"/>
          </a:xfrm>
          <a:prstGeom prst="rightArrowCallout">
            <a:avLst>
              <a:gd name="adj1" fmla="val 41881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Управлінське  рішення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3" name="Выноска со стрелкой вправо 12"/>
          <p:cNvSpPr/>
          <p:nvPr/>
        </p:nvSpPr>
        <p:spPr>
          <a:xfrm>
            <a:off x="7092280" y="1772816"/>
            <a:ext cx="1224136" cy="4176464"/>
          </a:xfrm>
          <a:prstGeom prst="rightArrowCallout">
            <a:avLst>
              <a:gd name="adj1" fmla="val 41881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Оцінка  ефективності  бюджетної </a:t>
            </a:r>
            <a:r>
              <a:rPr lang="uk-UA" sz="20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парограми</a:t>
            </a:r>
            <a:endParaRPr lang="ru-RU" sz="20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особливі</a:t>
            </a:r>
            <a:r>
              <a:rPr lang="ru-RU" b="1" dirty="0" smtClean="0">
                <a:solidFill>
                  <a:srgbClr val="0070C0"/>
                </a:solidFill>
              </a:rPr>
              <a:t>  </a:t>
            </a:r>
            <a:r>
              <a:rPr lang="ru-RU" b="1" dirty="0" err="1" smtClean="0">
                <a:solidFill>
                  <a:srgbClr val="0070C0"/>
                </a:solidFill>
              </a:rPr>
              <a:t>складові</a:t>
            </a:r>
            <a:r>
              <a:rPr lang="ru-RU" b="1" dirty="0" smtClean="0">
                <a:solidFill>
                  <a:srgbClr val="0070C0"/>
                </a:solidFill>
              </a:rPr>
              <a:t>  ПЦМ: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dirty="0" err="1" smtClean="0"/>
              <a:t>Бюджетна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програма</a:t>
            </a:r>
            <a:r>
              <a:rPr lang="ru-RU" dirty="0" smtClean="0"/>
              <a:t> -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</a:t>
            </a:r>
            <a:r>
              <a:rPr lang="ru-RU" dirty="0" err="1" smtClean="0"/>
              <a:t>спрямованих</a:t>
            </a:r>
            <a:r>
              <a:rPr lang="ru-RU" dirty="0" smtClean="0"/>
              <a:t> на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єдиної</a:t>
            </a:r>
            <a:r>
              <a:rPr lang="ru-RU" dirty="0" smtClean="0"/>
              <a:t> мети, </a:t>
            </a:r>
            <a:r>
              <a:rPr lang="ru-RU" dirty="0" err="1" smtClean="0"/>
              <a:t>завдань</a:t>
            </a:r>
            <a:r>
              <a:rPr lang="ru-RU" dirty="0" smtClean="0"/>
              <a:t> та </a:t>
            </a:r>
            <a:r>
              <a:rPr lang="ru-RU" dirty="0" err="1" smtClean="0"/>
              <a:t>очікуваного</a:t>
            </a:r>
            <a:r>
              <a:rPr lang="ru-RU" dirty="0" smtClean="0"/>
              <a:t> результату, </a:t>
            </a:r>
            <a:r>
              <a:rPr lang="ru-RU" dirty="0" err="1" smtClean="0"/>
              <a:t>визначення</a:t>
            </a:r>
            <a:r>
              <a:rPr lang="ru-RU" dirty="0" smtClean="0"/>
              <a:t> та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розпорядник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покладених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err="1" smtClean="0"/>
              <a:t>Відповідальні</a:t>
            </a:r>
            <a:r>
              <a:rPr lang="ru-RU" b="1" dirty="0" smtClean="0"/>
              <a:t> </a:t>
            </a:r>
            <a:r>
              <a:rPr lang="ru-RU" b="1" dirty="0" err="1" smtClean="0"/>
              <a:t>виконавці</a:t>
            </a:r>
            <a:r>
              <a:rPr lang="ru-RU" dirty="0" smtClean="0"/>
              <a:t> –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розпорядником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за </a:t>
            </a:r>
            <a:r>
              <a:rPr lang="ru-RU" dirty="0" err="1" smtClean="0"/>
              <a:t>погодженням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місцевим</a:t>
            </a:r>
            <a:r>
              <a:rPr lang="ru-RU" dirty="0" smtClean="0"/>
              <a:t> </a:t>
            </a:r>
            <a:r>
              <a:rPr lang="ru-RU" dirty="0" err="1" smtClean="0"/>
              <a:t>фінансовим</a:t>
            </a:r>
            <a:r>
              <a:rPr lang="ru-RU" dirty="0" smtClean="0"/>
              <a:t> органом; </a:t>
            </a:r>
            <a:r>
              <a:rPr lang="ru-RU" dirty="0" err="1" smtClean="0"/>
              <a:t>Відповідальні</a:t>
            </a:r>
            <a:r>
              <a:rPr lang="ru-RU" dirty="0" smtClean="0"/>
              <a:t> </a:t>
            </a:r>
            <a:r>
              <a:rPr lang="ru-RU" dirty="0" err="1" smtClean="0"/>
              <a:t>виконавці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цільове</a:t>
            </a:r>
            <a:r>
              <a:rPr lang="ru-RU" dirty="0" smtClean="0"/>
              <a:t> та </a:t>
            </a:r>
            <a:r>
              <a:rPr lang="ru-RU" dirty="0" err="1" smtClean="0"/>
              <a:t>ефективне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терміну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у межах </a:t>
            </a:r>
            <a:r>
              <a:rPr lang="ru-RU" dirty="0" err="1" smtClean="0"/>
              <a:t>визначених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призначень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err="1" smtClean="0"/>
              <a:t>Паспорти</a:t>
            </a:r>
            <a:r>
              <a:rPr lang="ru-RU" b="1" dirty="0" smtClean="0"/>
              <a:t> </a:t>
            </a:r>
            <a:r>
              <a:rPr lang="ru-RU" b="1" dirty="0" err="1" smtClean="0"/>
              <a:t>бюджетних</a:t>
            </a:r>
            <a:r>
              <a:rPr lang="ru-RU" b="1" dirty="0" smtClean="0"/>
              <a:t> </a:t>
            </a:r>
            <a:r>
              <a:rPr lang="ru-RU" b="1" dirty="0" err="1" smtClean="0"/>
              <a:t>програм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мету, </a:t>
            </a:r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відповідальних</a:t>
            </a:r>
            <a:r>
              <a:rPr lang="ru-RU" dirty="0" smtClean="0"/>
              <a:t> </a:t>
            </a:r>
            <a:r>
              <a:rPr lang="ru-RU" dirty="0" err="1" smtClean="0"/>
              <a:t>виконавців</a:t>
            </a:r>
            <a:r>
              <a:rPr lang="ru-RU" dirty="0" smtClean="0"/>
              <a:t>, </a:t>
            </a:r>
            <a:r>
              <a:rPr lang="ru-RU" dirty="0" err="1" smtClean="0"/>
              <a:t>результативні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бюджетної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бюджетного </a:t>
            </a:r>
            <a:r>
              <a:rPr lang="ru-RU" dirty="0" err="1" smtClean="0"/>
              <a:t>призначення</a:t>
            </a:r>
            <a:r>
              <a:rPr lang="ru-RU" dirty="0" smtClean="0"/>
              <a:t>, </a:t>
            </a:r>
            <a:r>
              <a:rPr lang="ru-RU" dirty="0" err="1" smtClean="0"/>
              <a:t>встановленого</a:t>
            </a:r>
            <a:r>
              <a:rPr lang="ru-RU" dirty="0" smtClean="0"/>
              <a:t> </a:t>
            </a:r>
            <a:r>
              <a:rPr lang="ru-RU" dirty="0" err="1" smtClean="0"/>
              <a:t>рішенням</a:t>
            </a:r>
            <a:r>
              <a:rPr lang="ru-RU" dirty="0" smtClean="0"/>
              <a:t> про   бюджет.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err="1" smtClean="0"/>
              <a:t>Результативні</a:t>
            </a:r>
            <a:r>
              <a:rPr lang="ru-RU" b="1" dirty="0" smtClean="0"/>
              <a:t> </a:t>
            </a:r>
            <a:r>
              <a:rPr lang="ru-RU" b="1" dirty="0" err="1" smtClean="0"/>
              <a:t>показники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бюджетної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33670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Важливими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складовими</a:t>
            </a:r>
            <a:r>
              <a:rPr lang="ru-RU" dirty="0" smtClean="0">
                <a:solidFill>
                  <a:srgbClr val="0070C0"/>
                </a:solidFill>
              </a:rPr>
              <a:t> ПЦМ  </a:t>
            </a:r>
            <a:r>
              <a:rPr lang="ru-RU" dirty="0" err="1" smtClean="0">
                <a:solidFill>
                  <a:srgbClr val="0070C0"/>
                </a:solidFill>
              </a:rPr>
              <a:t>є</a:t>
            </a:r>
            <a:r>
              <a:rPr lang="ru-RU" dirty="0" smtClean="0">
                <a:solidFill>
                  <a:srgbClr val="0070C0"/>
                </a:solidFill>
              </a:rPr>
              <a:t> </a:t>
            </a:r>
            <a:r>
              <a:rPr lang="ru-RU" b="1" dirty="0" err="1" smtClean="0">
                <a:solidFill>
                  <a:srgbClr val="0070C0"/>
                </a:solidFill>
              </a:rPr>
              <a:t>моніторинг</a:t>
            </a:r>
            <a:r>
              <a:rPr lang="ru-RU" b="1" dirty="0" smtClean="0">
                <a:solidFill>
                  <a:srgbClr val="0070C0"/>
                </a:solidFill>
              </a:rPr>
              <a:t> та </a:t>
            </a:r>
            <a:r>
              <a:rPr lang="ru-RU" b="1" dirty="0" err="1" smtClean="0">
                <a:solidFill>
                  <a:srgbClr val="0070C0"/>
                </a:solidFill>
              </a:rPr>
              <a:t>оцінка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ефективності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виконання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бюджетних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програм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b="1" u="sng" dirty="0" err="1" smtClean="0">
                <a:solidFill>
                  <a:srgbClr val="0070C0"/>
                </a:solidFill>
              </a:rPr>
              <a:t>Моніторинг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надає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можливість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відслідковувати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хід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виконання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програми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результати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діяльності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розпорядника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бюджетних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коштів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якість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надання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бюджетних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послуг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Дані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отримані</a:t>
            </a:r>
            <a:r>
              <a:rPr lang="ru-RU" dirty="0" smtClean="0">
                <a:solidFill>
                  <a:srgbClr val="0070C0"/>
                </a:solidFill>
              </a:rPr>
              <a:t> у </a:t>
            </a:r>
            <a:r>
              <a:rPr lang="ru-RU" dirty="0" err="1" smtClean="0">
                <a:solidFill>
                  <a:srgbClr val="0070C0"/>
                </a:solidFill>
              </a:rPr>
              <a:t>ході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моніторингу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є</a:t>
            </a:r>
            <a:r>
              <a:rPr lang="ru-RU" dirty="0" smtClean="0">
                <a:solidFill>
                  <a:srgbClr val="0070C0"/>
                </a:solidFill>
              </a:rPr>
              <a:t> основою для </a:t>
            </a:r>
            <a:r>
              <a:rPr lang="ru-RU" dirty="0" err="1" smtClean="0">
                <a:solidFill>
                  <a:srgbClr val="0070C0"/>
                </a:solidFill>
              </a:rPr>
              <a:t>здійснення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оцінки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ефективності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бюджетної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програми</a:t>
            </a:r>
            <a:r>
              <a:rPr lang="ru-RU" dirty="0" smtClean="0">
                <a:solidFill>
                  <a:srgbClr val="0070C0"/>
                </a:solidFill>
              </a:rPr>
              <a:t>, яка </a:t>
            </a:r>
            <a:r>
              <a:rPr lang="ru-RU" dirty="0" err="1" smtClean="0">
                <a:solidFill>
                  <a:srgbClr val="0070C0"/>
                </a:solidFill>
              </a:rPr>
              <a:t>передбачає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ru-RU" sz="2900" i="1" dirty="0" smtClean="0">
                <a:solidFill>
                  <a:srgbClr val="0070C0"/>
                </a:solidFill>
              </a:rPr>
              <a:t>  </a:t>
            </a:r>
            <a:r>
              <a:rPr lang="ru-RU" sz="2900" i="1" dirty="0" err="1" smtClean="0">
                <a:solidFill>
                  <a:srgbClr val="0070C0"/>
                </a:solidFill>
              </a:rPr>
              <a:t>аналіз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відповідності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поставлених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завдань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меті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бюджетної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програми</a:t>
            </a:r>
            <a:r>
              <a:rPr lang="ru-RU" sz="2900" i="1" dirty="0" smtClean="0">
                <a:solidFill>
                  <a:srgbClr val="0070C0"/>
                </a:solidFill>
              </a:rPr>
              <a:t>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endParaRPr lang="ru-RU" sz="2900" i="1" dirty="0" smtClean="0">
              <a:solidFill>
                <a:srgbClr val="0070C0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ru-RU" sz="2900" i="1" dirty="0" smtClean="0">
                <a:solidFill>
                  <a:srgbClr val="0070C0"/>
                </a:solidFill>
              </a:rPr>
              <a:t>  </a:t>
            </a:r>
            <a:r>
              <a:rPr lang="ru-RU" sz="2900" i="1" dirty="0" err="1" smtClean="0">
                <a:solidFill>
                  <a:srgbClr val="0070C0"/>
                </a:solidFill>
              </a:rPr>
              <a:t>аналіз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відповідності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результативних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показників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поставленим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завданням</a:t>
            </a:r>
            <a:r>
              <a:rPr lang="ru-RU" sz="2900" i="1" dirty="0" smtClean="0">
                <a:solidFill>
                  <a:srgbClr val="0070C0"/>
                </a:solidFill>
              </a:rPr>
              <a:t> та </a:t>
            </a:r>
            <a:r>
              <a:rPr lang="ru-RU" sz="2900" i="1" dirty="0" err="1" smtClean="0">
                <a:solidFill>
                  <a:srgbClr val="0070C0"/>
                </a:solidFill>
              </a:rPr>
              <a:t>меті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бюджетної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програми</a:t>
            </a:r>
            <a:r>
              <a:rPr lang="ru-RU" sz="2900" i="1" dirty="0" smtClean="0">
                <a:solidFill>
                  <a:srgbClr val="0070C0"/>
                </a:solidFill>
              </a:rPr>
              <a:t>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endParaRPr lang="ru-RU" sz="2900" i="1" dirty="0" smtClean="0">
              <a:solidFill>
                <a:srgbClr val="0070C0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ru-RU" sz="2900" i="1" dirty="0" smtClean="0">
                <a:solidFill>
                  <a:srgbClr val="0070C0"/>
                </a:solidFill>
              </a:rPr>
              <a:t>  </a:t>
            </a:r>
            <a:r>
              <a:rPr lang="ru-RU" sz="2900" i="1" dirty="0" err="1" smtClean="0">
                <a:solidFill>
                  <a:srgbClr val="0070C0"/>
                </a:solidFill>
              </a:rPr>
              <a:t>визначення</a:t>
            </a:r>
            <a:r>
              <a:rPr lang="ru-RU" sz="2900" i="1" dirty="0" smtClean="0">
                <a:solidFill>
                  <a:srgbClr val="0070C0"/>
                </a:solidFill>
              </a:rPr>
              <a:t> причини </a:t>
            </a:r>
            <a:r>
              <a:rPr lang="ru-RU" sz="2900" i="1" dirty="0" err="1" smtClean="0">
                <a:solidFill>
                  <a:srgbClr val="0070C0"/>
                </a:solidFill>
              </a:rPr>
              <a:t>неефективного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чи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недостатньо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ефективного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виконання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бюджетної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програми</a:t>
            </a:r>
            <a:r>
              <a:rPr lang="ru-RU" sz="2900" i="1" dirty="0" smtClean="0">
                <a:solidFill>
                  <a:srgbClr val="0070C0"/>
                </a:solidFill>
              </a:rPr>
              <a:t>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endParaRPr lang="ru-RU" sz="2900" i="1" dirty="0" smtClean="0">
              <a:solidFill>
                <a:srgbClr val="0070C0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ru-RU" sz="2900" i="1" dirty="0" smtClean="0">
                <a:solidFill>
                  <a:srgbClr val="0070C0"/>
                </a:solidFill>
              </a:rPr>
              <a:t>  </a:t>
            </a:r>
            <a:r>
              <a:rPr lang="ru-RU" sz="2900" i="1" dirty="0" err="1" smtClean="0">
                <a:solidFill>
                  <a:srgbClr val="0070C0"/>
                </a:solidFill>
              </a:rPr>
              <a:t>підготовку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пропозицій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щодо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зміни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напрямів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спрямування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бюджетних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коштів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з</a:t>
            </a:r>
            <a:r>
              <a:rPr lang="ru-RU" sz="2900" i="1" dirty="0" smtClean="0">
                <a:solidFill>
                  <a:srgbClr val="0070C0"/>
                </a:solidFill>
              </a:rPr>
              <a:t> метою </a:t>
            </a:r>
            <a:r>
              <a:rPr lang="ru-RU" sz="2900" i="1" dirty="0" err="1" smtClean="0">
                <a:solidFill>
                  <a:srgbClr val="0070C0"/>
                </a:solidFill>
              </a:rPr>
              <a:t>досягнення</a:t>
            </a:r>
            <a:r>
              <a:rPr lang="ru-RU" sz="2900" i="1" dirty="0" smtClean="0">
                <a:solidFill>
                  <a:srgbClr val="0070C0"/>
                </a:solidFill>
              </a:rPr>
              <a:t> максимального </a:t>
            </a:r>
            <a:r>
              <a:rPr lang="ru-RU" sz="2900" i="1" dirty="0" err="1" smtClean="0">
                <a:solidFill>
                  <a:srgbClr val="0070C0"/>
                </a:solidFill>
              </a:rPr>
              <a:t>ефекту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від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їх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використання</a:t>
            </a:r>
            <a:r>
              <a:rPr lang="ru-RU" sz="2900" i="1" dirty="0" smtClean="0">
                <a:solidFill>
                  <a:srgbClr val="0070C0"/>
                </a:solidFill>
              </a:rPr>
              <a:t>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endParaRPr lang="ru-RU" sz="2900" i="1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ru-RU" sz="2900" i="1" dirty="0" smtClean="0">
                <a:solidFill>
                  <a:srgbClr val="0070C0"/>
                </a:solidFill>
              </a:rPr>
              <a:t>  </a:t>
            </a:r>
            <a:r>
              <a:rPr lang="ru-RU" sz="2900" i="1" dirty="0" err="1" smtClean="0">
                <a:solidFill>
                  <a:srgbClr val="0070C0"/>
                </a:solidFill>
              </a:rPr>
              <a:t>аналіз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доцільності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реалізації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бюджетної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програми</a:t>
            </a:r>
            <a:r>
              <a:rPr lang="ru-RU" sz="2900" i="1" dirty="0" smtClean="0">
                <a:solidFill>
                  <a:srgbClr val="0070C0"/>
                </a:solidFill>
              </a:rPr>
              <a:t> в </a:t>
            </a:r>
            <a:r>
              <a:rPr lang="ru-RU" sz="2900" i="1" dirty="0" err="1" smtClean="0">
                <a:solidFill>
                  <a:srgbClr val="0070C0"/>
                </a:solidFill>
              </a:rPr>
              <a:t>наступних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бюджетних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періодах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або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її</a:t>
            </a:r>
            <a:r>
              <a:rPr lang="ru-RU" sz="2900" i="1" dirty="0" smtClean="0">
                <a:solidFill>
                  <a:srgbClr val="0070C0"/>
                </a:solidFill>
              </a:rPr>
              <a:t> </a:t>
            </a:r>
            <a:r>
              <a:rPr lang="ru-RU" sz="2900" i="1" dirty="0" err="1" smtClean="0">
                <a:solidFill>
                  <a:srgbClr val="0070C0"/>
                </a:solidFill>
              </a:rPr>
              <a:t>припинення</a:t>
            </a:r>
            <a:r>
              <a:rPr lang="ru-RU" sz="2900" i="1" dirty="0" smtClean="0">
                <a:solidFill>
                  <a:srgbClr val="0070C0"/>
                </a:solidFill>
              </a:rPr>
              <a:t>.</a:t>
            </a:r>
            <a:endParaRPr lang="ru-RU" sz="29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324528" cy="83820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</a:rPr>
              <a:t>Окремі Складові бюджетної  програми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Мета </a:t>
            </a:r>
            <a:r>
              <a:rPr lang="ru-RU" b="1" dirty="0" err="1" smtClean="0">
                <a:solidFill>
                  <a:srgbClr val="FF0000"/>
                </a:solidFill>
              </a:rPr>
              <a:t>бюджетної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програми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800" b="1" dirty="0" err="1" smtClean="0"/>
              <a:t>Визначає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напрям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діяльності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розпорядника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спрямовує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його</a:t>
            </a:r>
            <a:r>
              <a:rPr lang="ru-RU" sz="2800" b="1" dirty="0" smtClean="0"/>
              <a:t> на </a:t>
            </a:r>
            <a:r>
              <a:rPr lang="ru-RU" sz="2800" b="1" dirty="0" err="1" smtClean="0"/>
              <a:t>досягнення</a:t>
            </a:r>
            <a:r>
              <a:rPr lang="ru-RU" sz="2800" b="1" dirty="0" smtClean="0"/>
              <a:t> конкретного результату.</a:t>
            </a:r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Повинна бути реальною та </a:t>
            </a:r>
            <a:r>
              <a:rPr lang="ru-RU" sz="2800" b="1" dirty="0" err="1" smtClean="0"/>
              <a:t>досяжною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суттєво</a:t>
            </a:r>
            <a:r>
              <a:rPr lang="ru-RU" sz="2800" b="1" dirty="0" smtClean="0"/>
              <a:t> не </a:t>
            </a:r>
            <a:r>
              <a:rPr lang="ru-RU" sz="2800" b="1" dirty="0" err="1" smtClean="0"/>
              <a:t>змінюватися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pоку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рік</a:t>
            </a:r>
            <a:r>
              <a:rPr lang="ru-RU" sz="2800" b="1" dirty="0" smtClean="0"/>
              <a:t>.</a:t>
            </a:r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err="1" smtClean="0"/>
              <a:t>Будь-яка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програма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може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лише</a:t>
            </a:r>
            <a:r>
              <a:rPr lang="ru-RU" sz="2800" b="1" dirty="0" smtClean="0"/>
              <a:t> одну мету, </a:t>
            </a:r>
            <a:r>
              <a:rPr lang="ru-RU" sz="2800" b="1" dirty="0" err="1" smtClean="0"/>
              <a:t>характерну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тільки</a:t>
            </a:r>
            <a:r>
              <a:rPr lang="ru-RU" sz="2800" b="1" dirty="0" smtClean="0"/>
              <a:t> для </a:t>
            </a:r>
            <a:r>
              <a:rPr lang="ru-RU" sz="2800" b="1" dirty="0" err="1" smtClean="0"/>
              <a:t>цієї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програми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14792" cy="5904656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Завдання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err="1" smtClean="0">
                <a:solidFill>
                  <a:srgbClr val="FF0000"/>
                </a:solidFill>
              </a:rPr>
              <a:t>бюджетної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err="1" smtClean="0">
                <a:solidFill>
                  <a:srgbClr val="FF0000"/>
                </a:solidFill>
              </a:rPr>
              <a:t>програми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84784"/>
            <a:ext cx="86409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solidFill>
                  <a:schemeClr val="tx2"/>
                </a:solidFill>
              </a:rPr>
              <a:t>Завдання</a:t>
            </a:r>
            <a:r>
              <a:rPr lang="ru-RU" sz="2400" b="1" dirty="0" smtClean="0">
                <a:solidFill>
                  <a:schemeClr val="tx2"/>
                </a:solidFill>
              </a:rPr>
              <a:t> – </a:t>
            </a:r>
            <a:r>
              <a:rPr lang="ru-RU" b="1" i="1" dirty="0" err="1" smtClean="0">
                <a:solidFill>
                  <a:schemeClr val="tx2"/>
                </a:solidFill>
              </a:rPr>
              <a:t>це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конкретний</a:t>
            </a:r>
            <a:r>
              <a:rPr lang="ru-RU" b="1" i="1" dirty="0" smtClean="0">
                <a:solidFill>
                  <a:schemeClr val="tx2"/>
                </a:solidFill>
              </a:rPr>
              <a:t>, </a:t>
            </a:r>
            <a:r>
              <a:rPr lang="ru-RU" b="1" i="1" dirty="0" err="1" smtClean="0">
                <a:solidFill>
                  <a:schemeClr val="tx2"/>
                </a:solidFill>
              </a:rPr>
              <a:t>спрямований</a:t>
            </a:r>
            <a:r>
              <a:rPr lang="ru-RU" b="1" i="1" dirty="0" smtClean="0">
                <a:solidFill>
                  <a:schemeClr val="tx2"/>
                </a:solidFill>
              </a:rPr>
              <a:t> на </a:t>
            </a:r>
            <a:r>
              <a:rPr lang="ru-RU" b="1" i="1" dirty="0" err="1" smtClean="0">
                <a:solidFill>
                  <a:schemeClr val="tx2"/>
                </a:solidFill>
              </a:rPr>
              <a:t>досягнення</a:t>
            </a:r>
            <a:r>
              <a:rPr lang="ru-RU" b="1" i="1" dirty="0" smtClean="0">
                <a:solidFill>
                  <a:schemeClr val="tx2"/>
                </a:solidFill>
              </a:rPr>
              <a:t> мети </a:t>
            </a:r>
            <a:r>
              <a:rPr lang="ru-RU" b="1" i="1" dirty="0" err="1" smtClean="0">
                <a:solidFill>
                  <a:schemeClr val="tx2"/>
                </a:solidFill>
              </a:rPr>
              <a:t>бюджетної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пpогpaми</a:t>
            </a:r>
            <a:r>
              <a:rPr lang="ru-RU" b="1" i="1" dirty="0" smtClean="0">
                <a:solidFill>
                  <a:schemeClr val="tx2"/>
                </a:solidFill>
              </a:rPr>
              <a:t> комплекс </a:t>
            </a:r>
            <a:r>
              <a:rPr lang="ru-RU" b="1" i="1" dirty="0" err="1" smtClean="0">
                <a:solidFill>
                  <a:schemeClr val="tx2"/>
                </a:solidFill>
              </a:rPr>
              <a:t>заходів</a:t>
            </a:r>
            <a:r>
              <a:rPr lang="ru-RU" b="1" i="1" dirty="0" smtClean="0">
                <a:solidFill>
                  <a:schemeClr val="tx2"/>
                </a:solidFill>
              </a:rPr>
              <a:t>, </a:t>
            </a:r>
            <a:r>
              <a:rPr lang="ru-RU" b="1" i="1" dirty="0" err="1" smtClean="0">
                <a:solidFill>
                  <a:schemeClr val="tx2"/>
                </a:solidFill>
              </a:rPr>
              <a:t>який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відобpaжaє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основні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етапи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досягнення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поставленої</a:t>
            </a:r>
            <a:r>
              <a:rPr lang="ru-RU" b="1" i="1" dirty="0" smtClean="0">
                <a:solidFill>
                  <a:schemeClr val="tx2"/>
                </a:solidFill>
              </a:rPr>
              <a:t> мети, </a:t>
            </a:r>
            <a:r>
              <a:rPr lang="ru-RU" b="1" i="1" dirty="0" err="1" smtClean="0">
                <a:solidFill>
                  <a:schemeClr val="tx2"/>
                </a:solidFill>
              </a:rPr>
              <a:t>визначає</a:t>
            </a:r>
            <a:r>
              <a:rPr lang="ru-RU" b="1" i="1" dirty="0" smtClean="0">
                <a:solidFill>
                  <a:schemeClr val="tx2"/>
                </a:solidFill>
              </a:rPr>
              <a:t> шляхи </a:t>
            </a:r>
            <a:r>
              <a:rPr lang="ru-RU" b="1" i="1" dirty="0" err="1" smtClean="0">
                <a:solidFill>
                  <a:schemeClr val="tx2"/>
                </a:solidFill>
              </a:rPr>
              <a:t>виконання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пpогpaми</a:t>
            </a:r>
            <a:r>
              <a:rPr lang="ru-RU" b="1" i="1" dirty="0" smtClean="0">
                <a:solidFill>
                  <a:schemeClr val="tx2"/>
                </a:solidFill>
              </a:rPr>
              <a:t>, </a:t>
            </a:r>
            <a:r>
              <a:rPr lang="ru-RU" b="1" i="1" dirty="0" err="1" smtClean="0">
                <a:solidFill>
                  <a:schemeClr val="tx2"/>
                </a:solidFill>
              </a:rPr>
              <a:t>підлягає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пеpевіpці</a:t>
            </a:r>
            <a:r>
              <a:rPr lang="ru-RU" b="1" i="1" dirty="0" smtClean="0">
                <a:solidFill>
                  <a:schemeClr val="tx2"/>
                </a:solidFill>
              </a:rPr>
              <a:t> та повинен </a:t>
            </a:r>
            <a:r>
              <a:rPr lang="ru-RU" b="1" i="1" dirty="0" err="1" smtClean="0">
                <a:solidFill>
                  <a:schemeClr val="tx2"/>
                </a:solidFill>
              </a:rPr>
              <a:t>містити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результативні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показники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бюджетної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програми</a:t>
            </a:r>
            <a:r>
              <a:rPr lang="ru-RU" b="1" i="1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ru-RU" b="1" i="1" dirty="0" smtClean="0">
              <a:solidFill>
                <a:schemeClr val="tx2"/>
              </a:solidFill>
            </a:endParaRPr>
          </a:p>
          <a:p>
            <a:pPr algn="just"/>
            <a:r>
              <a:rPr lang="ru-RU" sz="2000" b="1" dirty="0" err="1" smtClean="0">
                <a:solidFill>
                  <a:schemeClr val="tx2"/>
                </a:solidFill>
              </a:rPr>
              <a:t>Бюджетна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програма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може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мати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декілька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завдань</a:t>
            </a:r>
            <a:r>
              <a:rPr lang="ru-RU" sz="2000" b="1" dirty="0" smtClean="0">
                <a:solidFill>
                  <a:schemeClr val="tx2"/>
                </a:solidFill>
              </a:rPr>
              <a:t>, </a:t>
            </a:r>
            <a:r>
              <a:rPr lang="ru-RU" sz="2000" b="1" dirty="0" err="1" smtClean="0">
                <a:solidFill>
                  <a:schemeClr val="tx2"/>
                </a:solidFill>
              </a:rPr>
              <a:t>направлених</a:t>
            </a:r>
            <a:r>
              <a:rPr lang="ru-RU" sz="2000" b="1" dirty="0" smtClean="0">
                <a:solidFill>
                  <a:schemeClr val="tx2"/>
                </a:solidFill>
              </a:rPr>
              <a:t> на </a:t>
            </a:r>
            <a:r>
              <a:rPr lang="ru-RU" sz="2000" b="1" dirty="0" err="1" smtClean="0">
                <a:solidFill>
                  <a:schemeClr val="tx2"/>
                </a:solidFill>
              </a:rPr>
              <a:t>досягнення</a:t>
            </a:r>
            <a:r>
              <a:rPr lang="ru-RU" sz="2000" b="1" dirty="0" smtClean="0">
                <a:solidFill>
                  <a:schemeClr val="tx2"/>
                </a:solidFill>
              </a:rPr>
              <a:t> результату.</a:t>
            </a:r>
          </a:p>
          <a:p>
            <a:pPr algn="just"/>
            <a:endParaRPr lang="ru-RU" sz="2000" b="1" dirty="0" smtClean="0">
              <a:solidFill>
                <a:schemeClr val="tx2"/>
              </a:solidFill>
            </a:endParaRPr>
          </a:p>
          <a:p>
            <a:r>
              <a:rPr lang="ru-RU" sz="2000" b="1" u="sng" dirty="0" err="1" smtClean="0">
                <a:solidFill>
                  <a:schemeClr val="tx2"/>
                </a:solidFill>
              </a:rPr>
              <a:t>Завдання</a:t>
            </a:r>
            <a:r>
              <a:rPr lang="ru-RU" sz="2000" b="1" u="sng" dirty="0" smtClean="0">
                <a:solidFill>
                  <a:schemeClr val="tx2"/>
                </a:solidFill>
              </a:rPr>
              <a:t> </a:t>
            </a:r>
            <a:r>
              <a:rPr lang="ru-RU" sz="2000" b="1" u="sng" dirty="0" err="1" smtClean="0">
                <a:solidFill>
                  <a:schemeClr val="tx2"/>
                </a:solidFill>
              </a:rPr>
              <a:t>повинні</a:t>
            </a:r>
            <a:r>
              <a:rPr lang="ru-RU" sz="2000" b="1" u="sng" dirty="0" smtClean="0">
                <a:solidFill>
                  <a:schemeClr val="tx2"/>
                </a:solidFill>
              </a:rPr>
              <a:t> </a:t>
            </a:r>
            <a:r>
              <a:rPr lang="ru-RU" sz="2000" b="1" u="sng" dirty="0" err="1" smtClean="0">
                <a:solidFill>
                  <a:schemeClr val="tx2"/>
                </a:solidFill>
              </a:rPr>
              <a:t>мати</a:t>
            </a:r>
            <a:r>
              <a:rPr lang="ru-RU" sz="2000" b="1" u="sng" dirty="0" smtClean="0">
                <a:solidFill>
                  <a:schemeClr val="tx2"/>
                </a:solidFill>
              </a:rPr>
              <a:t> </a:t>
            </a:r>
            <a:r>
              <a:rPr lang="ru-RU" sz="2000" b="1" u="sng" dirty="0" err="1" smtClean="0">
                <a:solidFill>
                  <a:schemeClr val="tx2"/>
                </a:solidFill>
              </a:rPr>
              <a:t>такі</a:t>
            </a:r>
            <a:r>
              <a:rPr lang="ru-RU" sz="2000" b="1" u="sng" dirty="0" smtClean="0">
                <a:solidFill>
                  <a:schemeClr val="tx2"/>
                </a:solidFill>
              </a:rPr>
              <a:t> </a:t>
            </a:r>
            <a:r>
              <a:rPr lang="ru-RU" sz="2000" b="1" u="sng" dirty="0" smtClean="0">
                <a:solidFill>
                  <a:schemeClr val="tx2"/>
                </a:solidFill>
              </a:rPr>
              <a:t>характеристики (</a:t>
            </a:r>
            <a:r>
              <a:rPr lang="ru-RU" sz="2000" b="1" u="sng" dirty="0" err="1" smtClean="0">
                <a:solidFill>
                  <a:schemeClr val="tx2"/>
                </a:solidFill>
              </a:rPr>
              <a:t>результативні</a:t>
            </a:r>
            <a:r>
              <a:rPr lang="ru-RU" sz="2000" b="1" u="sng" dirty="0" smtClean="0">
                <a:solidFill>
                  <a:schemeClr val="tx2"/>
                </a:solidFill>
              </a:rPr>
              <a:t> </a:t>
            </a:r>
            <a:r>
              <a:rPr lang="ru-RU" sz="2000" b="1" u="sng" dirty="0" err="1" smtClean="0">
                <a:solidFill>
                  <a:schemeClr val="tx2"/>
                </a:solidFill>
              </a:rPr>
              <a:t>показники</a:t>
            </a:r>
            <a:r>
              <a:rPr lang="ru-RU" sz="2000" b="1" u="sng" dirty="0" smtClean="0">
                <a:solidFill>
                  <a:schemeClr val="tx2"/>
                </a:solidFill>
              </a:rPr>
              <a:t>)</a:t>
            </a:r>
            <a:r>
              <a:rPr lang="ru-RU" sz="2000" b="1" dirty="0" smtClean="0">
                <a:solidFill>
                  <a:schemeClr val="tx2"/>
                </a:solidFill>
              </a:rPr>
              <a:t>:</a:t>
            </a:r>
            <a:endParaRPr lang="ru-RU" sz="2000" b="1" dirty="0" smtClean="0">
              <a:solidFill>
                <a:schemeClr val="tx2"/>
              </a:solidFill>
            </a:endParaRPr>
          </a:p>
          <a:p>
            <a:r>
              <a:rPr lang="ru-RU" sz="2000" b="1" dirty="0" smtClean="0">
                <a:solidFill>
                  <a:schemeClr val="tx2"/>
                </a:solidFill>
              </a:rPr>
              <a:t> – </a:t>
            </a:r>
            <a:r>
              <a:rPr lang="ru-RU" sz="2000" b="1" dirty="0" err="1" smtClean="0">
                <a:solidFill>
                  <a:schemeClr val="tx2"/>
                </a:solidFill>
              </a:rPr>
              <a:t>орієнтованість</a:t>
            </a:r>
            <a:r>
              <a:rPr lang="ru-RU" sz="2000" b="1" dirty="0" smtClean="0">
                <a:solidFill>
                  <a:schemeClr val="tx2"/>
                </a:solidFill>
              </a:rPr>
              <a:t> на </a:t>
            </a:r>
            <a:r>
              <a:rPr lang="ru-RU" sz="2000" b="1" dirty="0" smtClean="0">
                <a:solidFill>
                  <a:schemeClr val="tx2"/>
                </a:solidFill>
              </a:rPr>
              <a:t>результат,</a:t>
            </a:r>
            <a:endParaRPr lang="ru-RU" sz="2000" b="1" dirty="0" smtClean="0">
              <a:solidFill>
                <a:schemeClr val="tx2"/>
              </a:solidFill>
            </a:endParaRPr>
          </a:p>
          <a:p>
            <a:r>
              <a:rPr lang="ru-RU" sz="2000" b="1" dirty="0" smtClean="0">
                <a:solidFill>
                  <a:schemeClr val="tx2"/>
                </a:solidFill>
              </a:rPr>
              <a:t> – </a:t>
            </a:r>
            <a:r>
              <a:rPr lang="ru-RU" sz="2000" b="1" dirty="0" err="1" smtClean="0">
                <a:solidFill>
                  <a:schemeClr val="tx2"/>
                </a:solidFill>
              </a:rPr>
              <a:t>відображення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результатів</a:t>
            </a:r>
            <a:r>
              <a:rPr lang="ru-RU" sz="2000" b="1" dirty="0" smtClean="0">
                <a:solidFill>
                  <a:schemeClr val="tx2"/>
                </a:solidFill>
              </a:rPr>
              <a:t> у </a:t>
            </a:r>
            <a:r>
              <a:rPr lang="ru-RU" sz="2000" b="1" dirty="0" err="1" smtClean="0">
                <a:solidFill>
                  <a:schemeClr val="tx2"/>
                </a:solidFill>
              </a:rPr>
              <a:t>кількісних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вимірах</a:t>
            </a:r>
            <a:r>
              <a:rPr lang="ru-RU" sz="2000" b="1" dirty="0" smtClean="0">
                <a:solidFill>
                  <a:schemeClr val="tx2"/>
                </a:solidFill>
              </a:rPr>
              <a:t>.</a:t>
            </a:r>
            <a:endParaRPr lang="ru-RU" sz="2000" b="1" dirty="0" smtClean="0">
              <a:solidFill>
                <a:schemeClr val="tx2"/>
              </a:solidFill>
            </a:endParaRP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r>
              <a:rPr lang="ru-RU" sz="2000" b="1" dirty="0" err="1" smtClean="0">
                <a:solidFill>
                  <a:schemeClr val="tx2"/>
                </a:solidFill>
              </a:rPr>
              <a:t>Завдання</a:t>
            </a:r>
            <a:r>
              <a:rPr lang="ru-RU" sz="2000" b="1" dirty="0" smtClean="0">
                <a:solidFill>
                  <a:schemeClr val="tx2"/>
                </a:solidFill>
              </a:rPr>
              <a:t>  </a:t>
            </a:r>
            <a:r>
              <a:rPr lang="ru-RU" sz="2000" b="1" dirty="0" err="1" smtClean="0">
                <a:solidFill>
                  <a:schemeClr val="tx2"/>
                </a:solidFill>
              </a:rPr>
              <a:t>є</a:t>
            </a:r>
            <a:r>
              <a:rPr lang="ru-RU" sz="2000" b="1" dirty="0" smtClean="0">
                <a:solidFill>
                  <a:schemeClr val="tx2"/>
                </a:solidFill>
              </a:rPr>
              <a:t>  </a:t>
            </a:r>
            <a:r>
              <a:rPr lang="ru-RU" sz="2000" b="1" dirty="0" err="1" smtClean="0">
                <a:solidFill>
                  <a:schemeClr val="tx2"/>
                </a:solidFill>
              </a:rPr>
              <a:t>обґрунтуванням</a:t>
            </a:r>
            <a:r>
              <a:rPr lang="ru-RU" sz="2000" b="1" dirty="0" smtClean="0">
                <a:solidFill>
                  <a:schemeClr val="tx2"/>
                </a:solidFill>
              </a:rPr>
              <a:t>  </a:t>
            </a:r>
            <a:r>
              <a:rPr lang="ru-RU" sz="2000" b="1" dirty="0" err="1" smtClean="0">
                <a:solidFill>
                  <a:schemeClr val="tx2"/>
                </a:solidFill>
              </a:rPr>
              <a:t>кошторису</a:t>
            </a:r>
            <a:r>
              <a:rPr lang="ru-RU" sz="2000" b="1" dirty="0" smtClean="0">
                <a:solidFill>
                  <a:schemeClr val="tx2"/>
                </a:solidFill>
              </a:rPr>
              <a:t>  </a:t>
            </a:r>
            <a:r>
              <a:rPr lang="ru-RU" sz="2000" b="1" dirty="0" err="1" smtClean="0">
                <a:solidFill>
                  <a:schemeClr val="tx2"/>
                </a:solidFill>
              </a:rPr>
              <a:t>бюджетної</a:t>
            </a:r>
            <a:r>
              <a:rPr lang="ru-RU" sz="2000" b="1" dirty="0" smtClean="0">
                <a:solidFill>
                  <a:schemeClr val="tx2"/>
                </a:solidFill>
              </a:rPr>
              <a:t> установи.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Напрями  бюджетної  програми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400" b="1" u="sng" dirty="0" smtClean="0"/>
              <a:t>Напрями</a:t>
            </a:r>
            <a:r>
              <a:rPr lang="uk-UA" sz="2400" dirty="0" smtClean="0"/>
              <a:t> - це  конкретні  дії  у  рамках  виконання  бюджетної  програми,   що  мають   забезпечити  досягнення   мети  та  спрямовуються  на  виконання  завдань  бюджетної  програми.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За </a:t>
            </a:r>
            <a:r>
              <a:rPr lang="ru-RU" sz="2400" dirty="0" err="1" smtClean="0"/>
              <a:t>бюджетними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потребує</a:t>
            </a:r>
            <a:r>
              <a:rPr lang="ru-RU" sz="2400" dirty="0" smtClean="0"/>
              <a:t> </a:t>
            </a:r>
            <a:r>
              <a:rPr lang="ru-RU" sz="2400" dirty="0" err="1" smtClean="0"/>
              <a:t>затвердження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порядків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, </a:t>
            </a:r>
            <a:r>
              <a:rPr lang="ru-RU" sz="2400" u="sng" dirty="0" err="1" smtClean="0"/>
              <a:t>напрями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використання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коштів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не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мають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суттєво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змінюватися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з</a:t>
            </a:r>
            <a:r>
              <a:rPr lang="ru-RU" sz="2400" u="sng" dirty="0" smtClean="0"/>
              <a:t> року в </a:t>
            </a:r>
            <a:r>
              <a:rPr lang="ru-RU" sz="2400" u="sng" dirty="0" err="1" smtClean="0"/>
              <a:t>рік</a:t>
            </a:r>
            <a:r>
              <a:rPr lang="ru-RU" sz="24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i="1" u="sng" dirty="0" err="1" smtClean="0"/>
              <a:t>Окремим</a:t>
            </a:r>
            <a:r>
              <a:rPr lang="ru-RU" sz="1900" i="1" u="sng" dirty="0" smtClean="0"/>
              <a:t> </a:t>
            </a:r>
            <a:r>
              <a:rPr lang="ru-RU" sz="1900" i="1" u="sng" dirty="0" err="1" smtClean="0"/>
              <a:t>напрямом</a:t>
            </a:r>
            <a:r>
              <a:rPr lang="ru-RU" sz="1900" i="1" u="sng" dirty="0" smtClean="0"/>
              <a:t> </a:t>
            </a:r>
            <a:r>
              <a:rPr lang="ru-RU" sz="1900" i="1" u="sng" dirty="0" err="1" smtClean="0"/>
              <a:t>використання</a:t>
            </a:r>
            <a:r>
              <a:rPr lang="ru-RU" sz="1900" i="1" u="sng" dirty="0" smtClean="0"/>
              <a:t> </a:t>
            </a:r>
            <a:r>
              <a:rPr lang="ru-RU" sz="1900" i="1" u="sng" dirty="0" err="1" smtClean="0"/>
              <a:t>бюджетних</a:t>
            </a:r>
            <a:r>
              <a:rPr lang="ru-RU" sz="1900" i="1" u="sng" dirty="0" smtClean="0"/>
              <a:t> </a:t>
            </a:r>
            <a:r>
              <a:rPr lang="ru-RU" sz="1900" i="1" u="sng" dirty="0" err="1" smtClean="0"/>
              <a:t>коштів</a:t>
            </a:r>
            <a:r>
              <a:rPr lang="ru-RU" sz="1900" i="1" u="sng" dirty="0" smtClean="0"/>
              <a:t> </a:t>
            </a:r>
            <a:r>
              <a:rPr lang="ru-RU" sz="1900" dirty="0" err="1" smtClean="0"/>
              <a:t>визначається</a:t>
            </a:r>
            <a:r>
              <a:rPr lang="ru-RU" sz="1900" dirty="0" smtClean="0"/>
              <a:t> </a:t>
            </a:r>
            <a:r>
              <a:rPr lang="ru-RU" sz="1900" dirty="0" err="1" smtClean="0"/>
              <a:t>погашення</a:t>
            </a:r>
            <a:r>
              <a:rPr lang="ru-RU" sz="1900" dirty="0" smtClean="0"/>
              <a:t> </a:t>
            </a:r>
            <a:r>
              <a:rPr lang="ru-RU" sz="1900" dirty="0" err="1" smtClean="0"/>
              <a:t>заборгованості</a:t>
            </a:r>
            <a:r>
              <a:rPr lang="ru-RU" sz="1900" dirty="0" smtClean="0"/>
              <a:t> за </a:t>
            </a:r>
            <a:r>
              <a:rPr lang="ru-RU" sz="1900" dirty="0" err="1" smtClean="0"/>
              <a:t>бюджетними</a:t>
            </a:r>
            <a:r>
              <a:rPr lang="ru-RU" sz="1900" dirty="0" smtClean="0"/>
              <a:t> </a:t>
            </a:r>
            <a:r>
              <a:rPr lang="ru-RU" sz="1900" dirty="0" err="1" smtClean="0"/>
              <a:t>зобов’язаннями</a:t>
            </a:r>
            <a:r>
              <a:rPr lang="ru-RU" sz="1900" dirty="0" smtClean="0"/>
              <a:t> </a:t>
            </a:r>
            <a:r>
              <a:rPr lang="ru-RU" sz="1900" dirty="0" err="1" smtClean="0"/>
              <a:t>минулих</a:t>
            </a:r>
            <a:r>
              <a:rPr lang="ru-RU" sz="1900" dirty="0" smtClean="0"/>
              <a:t> </a:t>
            </a:r>
            <a:r>
              <a:rPr lang="ru-RU" sz="1900" dirty="0" err="1" smtClean="0"/>
              <a:t>років</a:t>
            </a:r>
            <a:r>
              <a:rPr lang="ru-RU" sz="1900" dirty="0" smtClean="0"/>
              <a:t>, </a:t>
            </a:r>
            <a:r>
              <a:rPr lang="ru-RU" sz="1900" dirty="0" err="1" smtClean="0"/>
              <a:t>узятими</a:t>
            </a:r>
            <a:r>
              <a:rPr lang="ru-RU" sz="1900" dirty="0" smtClean="0"/>
              <a:t> на </a:t>
            </a:r>
            <a:r>
              <a:rPr lang="ru-RU" sz="1900" dirty="0" err="1" smtClean="0"/>
              <a:t>облік</a:t>
            </a:r>
            <a:r>
              <a:rPr lang="ru-RU" sz="1900" dirty="0" smtClean="0"/>
              <a:t> органами, </a:t>
            </a:r>
            <a:r>
              <a:rPr lang="ru-RU" sz="1900" dirty="0" err="1" smtClean="0"/>
              <a:t>що</a:t>
            </a:r>
            <a:r>
              <a:rPr lang="ru-RU" sz="1900" dirty="0" smtClean="0"/>
              <a:t> </a:t>
            </a:r>
            <a:r>
              <a:rPr lang="ru-RU" sz="1900" dirty="0" err="1" smtClean="0"/>
              <a:t>здійснюють</a:t>
            </a:r>
            <a:r>
              <a:rPr lang="ru-RU" sz="1900" dirty="0" smtClean="0"/>
              <a:t> </a:t>
            </a:r>
            <a:r>
              <a:rPr lang="ru-RU" sz="1900" dirty="0" err="1" smtClean="0"/>
              <a:t>казначейське</a:t>
            </a:r>
            <a:r>
              <a:rPr lang="ru-RU" sz="1900" dirty="0" smtClean="0"/>
              <a:t> </a:t>
            </a:r>
            <a:r>
              <a:rPr lang="ru-RU" sz="1900" dirty="0" err="1" smtClean="0"/>
              <a:t>обслуговування</a:t>
            </a:r>
            <a:r>
              <a:rPr lang="ru-RU" sz="1900" dirty="0" smtClean="0"/>
              <a:t> </a:t>
            </a:r>
            <a:r>
              <a:rPr lang="ru-RU" sz="1900" dirty="0" err="1" smtClean="0"/>
              <a:t>бюджетних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коштів</a:t>
            </a:r>
            <a:r>
              <a:rPr lang="ru-RU" sz="19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err="1" smtClean="0">
                <a:solidFill>
                  <a:srgbClr val="FF0000"/>
                </a:solidFill>
              </a:rPr>
              <a:t>рЕзультативні</a:t>
            </a:r>
            <a:r>
              <a:rPr lang="uk-UA" sz="2800" b="1" dirty="0" smtClean="0">
                <a:solidFill>
                  <a:srgbClr val="FF0000"/>
                </a:solidFill>
              </a:rPr>
              <a:t>  показники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err="1" smtClean="0"/>
              <a:t>Використовуються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оцінки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включають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кількісні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якісні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показники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визначають</a:t>
            </a:r>
            <a:r>
              <a:rPr lang="ru-RU" sz="2400" dirty="0" smtClean="0"/>
              <a:t> </a:t>
            </a:r>
            <a:r>
              <a:rPr lang="ru-RU" sz="2400" u="sng" dirty="0" smtClean="0"/>
              <a:t>результат </a:t>
            </a:r>
            <a:r>
              <a:rPr lang="ru-RU" sz="2400" u="sng" dirty="0" err="1" smtClean="0"/>
              <a:t>виконання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бюджетної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програми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характеризують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хід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ступінь</a:t>
            </a:r>
            <a:r>
              <a:rPr lang="ru-RU" sz="2400" dirty="0" smtClean="0"/>
              <a:t> </a:t>
            </a:r>
            <a:r>
              <a:rPr lang="ru-RU" sz="2400" u="sng" dirty="0" err="1" smtClean="0"/>
              <a:t>досягнення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поставленої</a:t>
            </a:r>
            <a:r>
              <a:rPr lang="ru-RU" sz="2400" u="sng" dirty="0" smtClean="0"/>
              <a:t> мети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програми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r>
              <a:rPr lang="uk-UA" sz="2400" dirty="0" smtClean="0"/>
              <a:t>Результативні   показники  формуються на основі  </a:t>
            </a:r>
            <a:r>
              <a:rPr lang="uk-UA" sz="2400" u="sng" dirty="0" smtClean="0"/>
              <a:t>Типових переліків бюджетних програм та результативних показників </a:t>
            </a:r>
            <a:r>
              <a:rPr lang="uk-UA" sz="2400" u="sng" dirty="0" smtClean="0"/>
              <a:t>затверджених по </a:t>
            </a:r>
            <a:r>
              <a:rPr lang="uk-UA" sz="2400" u="sng" dirty="0" smtClean="0"/>
              <a:t>відповідних галузях</a:t>
            </a:r>
            <a:r>
              <a:rPr lang="uk-UA" sz="2400" dirty="0" smtClean="0"/>
              <a:t>.</a:t>
            </a:r>
          </a:p>
          <a:p>
            <a:pPr marL="0" indent="0" algn="ctr">
              <a:buNone/>
            </a:pPr>
            <a:r>
              <a:rPr lang="uk-UA" sz="2400" dirty="0" smtClean="0"/>
              <a:t>Результативні  показники </a:t>
            </a:r>
            <a:r>
              <a:rPr lang="ru-RU" sz="2400" u="sng" dirty="0" smtClean="0"/>
              <a:t>не </a:t>
            </a:r>
            <a:r>
              <a:rPr lang="ru-RU" sz="2400" u="sng" dirty="0" err="1" smtClean="0"/>
              <a:t>повинні</a:t>
            </a:r>
            <a:r>
              <a:rPr lang="ru-RU" sz="2400" u="sng" dirty="0" smtClean="0"/>
              <a:t>   </a:t>
            </a:r>
            <a:r>
              <a:rPr lang="ru-RU" sz="2400" u="sng" dirty="0" err="1" smtClean="0"/>
              <a:t>змінюватися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з</a:t>
            </a:r>
            <a:r>
              <a:rPr lang="ru-RU" sz="2400" u="sng" dirty="0" smtClean="0"/>
              <a:t> року в </a:t>
            </a:r>
            <a:r>
              <a:rPr lang="ru-RU" sz="2400" u="sng" dirty="0" err="1" smtClean="0"/>
              <a:t>рік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88640"/>
          <a:ext cx="8686800" cy="664671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46920"/>
                <a:gridCol w="2016224"/>
                <a:gridCol w="2232248"/>
                <a:gridCol w="2691408"/>
              </a:tblGrid>
              <a:tr h="84761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Назва</a:t>
                      </a:r>
                      <a: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показника</a:t>
                      </a:r>
                      <a:endParaRPr lang="ru-RU" sz="1800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Характерна </a:t>
                      </a:r>
                      <a:r>
                        <a:rPr kumimoji="0" lang="ru-RU" sz="18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ознака</a:t>
                      </a:r>
                      <a:endParaRPr lang="ru-RU" sz="1800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i="0" dirty="0" err="1" smtClean="0">
                          <a:solidFill>
                            <a:srgbClr val="0070C0"/>
                          </a:solidFill>
                        </a:rPr>
                        <a:t>Співвідношення</a:t>
                      </a:r>
                      <a:r>
                        <a:rPr lang="ru-RU" sz="1800" b="1" i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800" b="1" i="0" dirty="0" err="1">
                          <a:solidFill>
                            <a:srgbClr val="0070C0"/>
                          </a:solidFill>
                        </a:rPr>
                        <a:t>з</a:t>
                      </a:r>
                      <a:r>
                        <a:rPr lang="ru-RU" sz="1800" b="1" i="0" dirty="0">
                          <a:solidFill>
                            <a:srgbClr val="0070C0"/>
                          </a:solidFill>
                        </a:rPr>
                        <a:t> фактором </a:t>
                      </a:r>
                      <a:r>
                        <a:rPr lang="ru-RU" sz="1800" b="1" i="0" dirty="0" err="1">
                          <a:solidFill>
                            <a:srgbClr val="0070C0"/>
                          </a:solidFill>
                        </a:rPr>
                        <a:t>праці</a:t>
                      </a:r>
                      <a:endParaRPr lang="ru-R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17092" marR="17092" marT="17092" marB="170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Ознака</a:t>
                      </a:r>
                      <a: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одиниці</a:t>
                      </a:r>
                      <a:r>
                        <a:rPr kumimoji="0" lang="ru-RU" sz="1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вимірювання</a:t>
                      </a:r>
                      <a:endParaRPr lang="ru-RU" sz="1800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257586">
                <a:tc>
                  <a:txBody>
                    <a:bodyPr/>
                    <a:lstStyle/>
                    <a:p>
                      <a:r>
                        <a:rPr kumimoji="0" lang="ru-RU" sz="1600" b="1" i="0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показники</a:t>
                      </a:r>
                      <a:r>
                        <a:rPr kumimoji="0" lang="ru-RU" sz="1600" b="1" i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затрат</a:t>
                      </a:r>
                      <a:endParaRPr lang="ru-RU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</a:rPr>
                        <a:t>Хто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</a:rPr>
                        <a:t>виробляє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</a:rPr>
                        <a:t>послугу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</a:rPr>
                        <a:t>?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</a:rPr>
                        <a:t>Чим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</a:rPr>
                        <a:t>виробляємо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</a:rPr>
                        <a:t>послугу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</a:rPr>
                        <a:t>?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17092" marR="17092" marT="17092" marB="17092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Засіб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надання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послуги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матеріальні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людські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засоби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праці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Одиниця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вимірювання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завжди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подається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в абсолютному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вираженні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— шт. од., од., м</a:t>
                      </a:r>
                      <a:r>
                        <a:rPr kumimoji="0" lang="ru-RU" sz="1400" b="0" i="0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 м</a:t>
                      </a:r>
                      <a:r>
                        <a:rPr kumimoji="0" lang="ru-RU" sz="1400" b="0" i="0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1257586">
                <a:tc>
                  <a:txBody>
                    <a:bodyPr/>
                    <a:lstStyle/>
                    <a:p>
                      <a:r>
                        <a:rPr kumimoji="0" lang="ru-RU" sz="1600" b="1" i="0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показники</a:t>
                      </a:r>
                      <a:r>
                        <a:rPr kumimoji="0" lang="ru-RU" sz="1600" b="1" i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продукту</a:t>
                      </a:r>
                      <a:endParaRPr lang="ru-RU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 кого (на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 ми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докладаємо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зусиль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? На кого (на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 ми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діємо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процесі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надання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послуг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Об’єкт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надання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послуги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(предмет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праці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Одиниця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вимірювання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завжди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подається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в абсолютному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вираженні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—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осіб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учнів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ліжко-днів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1257586">
                <a:tc>
                  <a:txBody>
                    <a:bodyPr/>
                    <a:lstStyle/>
                    <a:p>
                      <a:r>
                        <a:rPr kumimoji="0" lang="ru-RU" sz="1600" b="1" i="0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показники</a:t>
                      </a:r>
                      <a:r>
                        <a:rPr kumimoji="0" lang="ru-RU" sz="1600" b="1" i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ефективності</a:t>
                      </a:r>
                      <a:endParaRPr lang="ru-RU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Скільки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коштує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одиниця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продукту в грошовому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виразі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? Яка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частка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показника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затрат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припадає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14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одиницю</a:t>
                      </a:r>
                      <a:r>
                        <a:rPr kumimoji="0" lang="ru-RU" sz="14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продукту?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Продуктивність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послуги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продуктивність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праці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Одиниця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вимірювання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 як правило,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подається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відносних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величинах —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грн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./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ліжко-день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 шт. од.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вчителів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/ 1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учня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навантаження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грн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 / м</a:t>
                      </a:r>
                      <a:r>
                        <a:rPr kumimoji="0" lang="ru-RU" sz="1400" b="0" i="0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 ремонту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1257586">
                <a:tc>
                  <a:txBody>
                    <a:bodyPr/>
                    <a:lstStyle/>
                    <a:p>
                      <a:r>
                        <a:rPr kumimoji="0" lang="ru-RU" sz="1600" b="1" i="0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показники</a:t>
                      </a:r>
                      <a:r>
                        <a:rPr kumimoji="0" lang="ru-RU" sz="1600" b="1" i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якості</a:t>
                      </a:r>
                      <a:endParaRPr lang="ru-RU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</a:rPr>
                        <a:t>Що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</a:rPr>
                        <a:t>досягнуто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</a:rPr>
                        <a:t> в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</a:rPr>
                        <a:t>результаті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</a:rPr>
                        <a:t>виконання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70C0"/>
                          </a:solidFill>
                        </a:rPr>
                        <a:t>програми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</a:rPr>
                        <a:t>?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17092" marR="17092" marT="17092" marB="17092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надання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послуги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праці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Одиниця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вимірювання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 як правило,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подається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відносних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величинах — %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зниження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захворюваності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 темп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зростання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показника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порівняно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іншим</a:t>
                      </a:r>
                      <a:r>
                        <a:rPr kumimoji="0" lang="ru-RU" sz="1400" b="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періодом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Відповідальні   виконавці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/>
              <a:t>В  </a:t>
            </a:r>
            <a:r>
              <a:rPr lang="ru-RU" sz="3800" dirty="0" err="1" smtClean="0"/>
              <a:t>кожній</a:t>
            </a:r>
            <a:r>
              <a:rPr lang="ru-RU" sz="3800" dirty="0" smtClean="0"/>
              <a:t>  </a:t>
            </a:r>
            <a:r>
              <a:rPr lang="ru-RU" sz="3800" dirty="0" err="1" smtClean="0"/>
              <a:t>бюджетній</a:t>
            </a:r>
            <a:r>
              <a:rPr lang="ru-RU" sz="3800" dirty="0" smtClean="0"/>
              <a:t>  </a:t>
            </a:r>
            <a:r>
              <a:rPr lang="ru-RU" sz="3800" dirty="0" err="1" smtClean="0"/>
              <a:t>програмі</a:t>
            </a:r>
            <a:r>
              <a:rPr lang="ru-RU" sz="3800" dirty="0" smtClean="0"/>
              <a:t>  </a:t>
            </a:r>
            <a:r>
              <a:rPr lang="ru-RU" sz="3800" dirty="0" err="1" smtClean="0"/>
              <a:t>може</a:t>
            </a:r>
            <a:r>
              <a:rPr lang="ru-RU" sz="3800" dirty="0" smtClean="0"/>
              <a:t>  бути </a:t>
            </a:r>
            <a:r>
              <a:rPr lang="ru-RU" sz="3800" b="1" dirty="0" err="1" smtClean="0"/>
              <a:t>лише</a:t>
            </a:r>
            <a:r>
              <a:rPr lang="ru-RU" sz="3800" b="1" dirty="0" smtClean="0"/>
              <a:t> один </a:t>
            </a:r>
            <a:r>
              <a:rPr lang="ru-RU" sz="3800" b="1" dirty="0" err="1" smtClean="0"/>
              <a:t>відповідальний</a:t>
            </a:r>
            <a:r>
              <a:rPr lang="ru-RU" sz="3800" b="1" dirty="0" smtClean="0"/>
              <a:t>  </a:t>
            </a:r>
            <a:r>
              <a:rPr lang="ru-RU" sz="3800" b="1" dirty="0" err="1" smtClean="0"/>
              <a:t>виконавець</a:t>
            </a:r>
            <a:r>
              <a:rPr lang="ru-RU" sz="3800" dirty="0" smtClean="0"/>
              <a:t>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sz="3800" i="1" dirty="0" smtClean="0"/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err="1" smtClean="0"/>
              <a:t>Відповідальними</a:t>
            </a:r>
            <a:r>
              <a:rPr lang="ru-RU" sz="3800" dirty="0" smtClean="0"/>
              <a:t> </a:t>
            </a:r>
            <a:r>
              <a:rPr lang="ru-RU" sz="3800" dirty="0" err="1" smtClean="0"/>
              <a:t>виконавцями</a:t>
            </a:r>
            <a:r>
              <a:rPr lang="ru-RU" sz="3800" dirty="0" smtClean="0"/>
              <a:t> </a:t>
            </a:r>
            <a:r>
              <a:rPr lang="ru-RU" sz="3800" dirty="0" err="1" smtClean="0"/>
              <a:t>можуть</a:t>
            </a:r>
            <a:r>
              <a:rPr lang="ru-RU" sz="3800" dirty="0" smtClean="0"/>
              <a:t> бути: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/>
              <a:t>— </a:t>
            </a:r>
            <a:r>
              <a:rPr lang="ru-RU" sz="3800" b="1" dirty="0" err="1" smtClean="0"/>
              <a:t>головний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розпорядник</a:t>
            </a:r>
            <a:r>
              <a:rPr lang="ru-RU" sz="3800" b="1" dirty="0" smtClean="0"/>
              <a:t> </a:t>
            </a:r>
            <a:r>
              <a:rPr lang="ru-RU" sz="3800" dirty="0" smtClean="0"/>
              <a:t>— за </a:t>
            </a:r>
            <a:r>
              <a:rPr lang="ru-RU" sz="3800" dirty="0" err="1" smtClean="0"/>
              <a:t>бюджетними</a:t>
            </a:r>
            <a:r>
              <a:rPr lang="ru-RU" sz="3800" dirty="0" smtClean="0"/>
              <a:t> </a:t>
            </a:r>
            <a:r>
              <a:rPr lang="ru-RU" sz="3800" dirty="0" err="1" smtClean="0"/>
              <a:t>програмами</a:t>
            </a:r>
            <a:r>
              <a:rPr lang="ru-RU" sz="3800" dirty="0" smtClean="0"/>
              <a:t>, </a:t>
            </a:r>
            <a:r>
              <a:rPr lang="ru-RU" sz="3800" dirty="0" err="1" smtClean="0"/>
              <a:t>виконання</a:t>
            </a:r>
            <a:r>
              <a:rPr lang="ru-RU" sz="3800" dirty="0" smtClean="0"/>
              <a:t>  </a:t>
            </a:r>
            <a:r>
              <a:rPr lang="ru-RU" sz="3800" dirty="0" err="1" smtClean="0"/>
              <a:t>яких</a:t>
            </a:r>
            <a:r>
              <a:rPr lang="ru-RU" sz="3800" dirty="0" smtClean="0"/>
              <a:t>  </a:t>
            </a:r>
            <a:r>
              <a:rPr lang="ru-RU" sz="3800" dirty="0" err="1" smtClean="0"/>
              <a:t>забезпечується</a:t>
            </a:r>
            <a:r>
              <a:rPr lang="ru-RU" sz="3800" dirty="0" smtClean="0"/>
              <a:t> </a:t>
            </a:r>
            <a:r>
              <a:rPr lang="ru-RU" sz="3800" dirty="0" err="1" smtClean="0"/>
              <a:t>його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апаратом</a:t>
            </a:r>
            <a:r>
              <a:rPr lang="ru-RU" sz="3800" dirty="0" smtClean="0"/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/>
              <a:t>— </a:t>
            </a:r>
            <a:r>
              <a:rPr lang="ru-RU" sz="3800" b="1" dirty="0" err="1" smtClean="0"/>
              <a:t>розпорядники</a:t>
            </a:r>
            <a:r>
              <a:rPr lang="ru-RU" sz="3800" b="1" dirty="0" smtClean="0"/>
              <a:t>  </a:t>
            </a:r>
            <a:r>
              <a:rPr lang="ru-RU" sz="3800" b="1" dirty="0" err="1" smtClean="0"/>
              <a:t>коштів</a:t>
            </a:r>
            <a:r>
              <a:rPr lang="ru-RU" sz="3800" b="1" dirty="0" smtClean="0"/>
              <a:t>  </a:t>
            </a:r>
            <a:r>
              <a:rPr lang="ru-RU" sz="3800" b="1" dirty="0" err="1" smtClean="0"/>
              <a:t>місцевого</a:t>
            </a:r>
            <a:r>
              <a:rPr lang="ru-RU" sz="3800" b="1" dirty="0" smtClean="0"/>
              <a:t>  бюджету </a:t>
            </a:r>
            <a:r>
              <a:rPr lang="ru-RU" sz="3800" b="1" dirty="0" err="1" smtClean="0"/>
              <a:t>нижчого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рівня</a:t>
            </a:r>
            <a:r>
              <a:rPr lang="ru-RU" sz="3800" dirty="0" smtClean="0"/>
              <a:t>,  </a:t>
            </a:r>
            <a:r>
              <a:rPr lang="ru-RU" sz="3800" dirty="0" err="1" smtClean="0"/>
              <a:t>які</a:t>
            </a:r>
            <a:r>
              <a:rPr lang="ru-RU" sz="3800" dirty="0" smtClean="0"/>
              <a:t>  </a:t>
            </a:r>
            <a:r>
              <a:rPr lang="ru-RU" sz="3800" dirty="0" err="1" smtClean="0"/>
              <a:t>відповідають</a:t>
            </a:r>
            <a:r>
              <a:rPr lang="ru-RU" sz="3800" dirty="0" smtClean="0"/>
              <a:t> за </a:t>
            </a:r>
            <a:r>
              <a:rPr lang="ru-RU" sz="3800" dirty="0" err="1" smtClean="0"/>
              <a:t>виконання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бюджетних</a:t>
            </a:r>
            <a:r>
              <a:rPr lang="ru-RU" sz="3800" dirty="0" smtClean="0"/>
              <a:t> </a:t>
            </a:r>
            <a:r>
              <a:rPr lang="ru-RU" sz="3800" dirty="0" err="1" smtClean="0"/>
              <a:t>програм</a:t>
            </a:r>
            <a:r>
              <a:rPr lang="ru-RU" sz="3800" dirty="0" smtClean="0"/>
              <a:t> у </a:t>
            </a:r>
            <a:r>
              <a:rPr lang="ru-RU" sz="3800" dirty="0" err="1" smtClean="0"/>
              <a:t>системі</a:t>
            </a:r>
            <a:r>
              <a:rPr lang="ru-RU" sz="3800" dirty="0" smtClean="0"/>
              <a:t> головного </a:t>
            </a:r>
            <a:r>
              <a:rPr lang="ru-RU" sz="3800" dirty="0" err="1" smtClean="0"/>
              <a:t>розпорядника</a:t>
            </a:r>
            <a:r>
              <a:rPr lang="ru-RU" sz="3800" dirty="0" smtClean="0"/>
              <a:t>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uk-UA" sz="3800" dirty="0" smtClean="0"/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800" dirty="0" smtClean="0">
                <a:solidFill>
                  <a:srgbClr val="FF0000"/>
                </a:solidFill>
              </a:rPr>
              <a:t>НАГОЛОШУЄМО!!! </a:t>
            </a:r>
            <a:r>
              <a:rPr lang="uk-UA" sz="3800" b="1" dirty="0" smtClean="0"/>
              <a:t>Одержувачі  бюджетних  коштів  та сторонні  організації  не  можуть  виступати  відповідальними  виконавцями.</a:t>
            </a:r>
            <a:endParaRPr lang="ru-RU" sz="3800" b="1" dirty="0" smtClean="0"/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/>
              <a:t>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i="1" dirty="0" smtClean="0"/>
              <a:t> </a:t>
            </a:r>
            <a:r>
              <a:rPr lang="ru-RU" sz="3800" dirty="0" err="1" smtClean="0"/>
              <a:t>Відповідального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виконавця</a:t>
            </a:r>
            <a:r>
              <a:rPr lang="ru-RU" sz="3800" dirty="0" smtClean="0"/>
              <a:t> </a:t>
            </a:r>
            <a:r>
              <a:rPr lang="ru-RU" sz="3800" dirty="0" err="1" smtClean="0"/>
              <a:t>визначає</a:t>
            </a:r>
            <a:r>
              <a:rPr lang="ru-RU" sz="3800" dirty="0" smtClean="0"/>
              <a:t> </a:t>
            </a:r>
            <a:r>
              <a:rPr lang="ru-RU" sz="3800" dirty="0" err="1" smtClean="0"/>
              <a:t>головний</a:t>
            </a:r>
            <a:r>
              <a:rPr lang="ru-RU" sz="3800" dirty="0" smtClean="0"/>
              <a:t> </a:t>
            </a:r>
            <a:r>
              <a:rPr lang="ru-RU" sz="3800" dirty="0" err="1" smtClean="0"/>
              <a:t>розпорядник</a:t>
            </a:r>
            <a:r>
              <a:rPr lang="ru-RU" sz="3800" dirty="0" smtClean="0"/>
              <a:t> за </a:t>
            </a:r>
            <a:r>
              <a:rPr lang="ru-RU" sz="3800" dirty="0" err="1" smtClean="0"/>
              <a:t>письмовим</a:t>
            </a:r>
            <a:r>
              <a:rPr lang="ru-RU" sz="3800" dirty="0" smtClean="0"/>
              <a:t> </a:t>
            </a:r>
            <a:r>
              <a:rPr lang="ru-RU" sz="3800" dirty="0" err="1" smtClean="0"/>
              <a:t>погодженням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</a:t>
            </a:r>
            <a:r>
              <a:rPr lang="ru-RU" sz="3800" dirty="0" err="1" smtClean="0"/>
              <a:t>відповідним</a:t>
            </a:r>
            <a:r>
              <a:rPr lang="ru-RU" sz="3800" dirty="0" smtClean="0"/>
              <a:t> </a:t>
            </a:r>
            <a:r>
              <a:rPr lang="ru-RU" sz="3800" dirty="0" err="1" smtClean="0"/>
              <a:t>місцевим</a:t>
            </a:r>
            <a:r>
              <a:rPr lang="ru-RU" sz="3800" dirty="0" smtClean="0"/>
              <a:t> </a:t>
            </a:r>
            <a:r>
              <a:rPr lang="ru-RU" sz="3800" dirty="0" err="1" smtClean="0"/>
              <a:t>фінансовим</a:t>
            </a:r>
            <a:r>
              <a:rPr lang="ru-RU" sz="3800" dirty="0" smtClean="0"/>
              <a:t> органом у </a:t>
            </a:r>
            <a:r>
              <a:rPr lang="ru-RU" sz="3800" dirty="0" err="1" smtClean="0"/>
              <a:t>процесі</a:t>
            </a:r>
            <a:r>
              <a:rPr lang="ru-RU" sz="3800" dirty="0" smtClean="0"/>
              <a:t> </a:t>
            </a:r>
            <a:r>
              <a:rPr lang="ru-RU" sz="3800" dirty="0" err="1" smtClean="0"/>
              <a:t>формування</a:t>
            </a:r>
            <a:r>
              <a:rPr lang="ru-RU" sz="3800" dirty="0" smtClean="0"/>
              <a:t> проекту бюджету на </a:t>
            </a:r>
            <a:r>
              <a:rPr lang="ru-RU" sz="3800" dirty="0" err="1" smtClean="0"/>
              <a:t>наступний</a:t>
            </a:r>
            <a:r>
              <a:rPr lang="ru-RU" sz="3800" dirty="0" smtClean="0"/>
              <a:t> </a:t>
            </a:r>
            <a:r>
              <a:rPr lang="ru-RU" sz="3800" dirty="0" err="1" smtClean="0"/>
              <a:t>рік</a:t>
            </a:r>
            <a:r>
              <a:rPr lang="ru-RU" sz="3800" dirty="0" smtClean="0"/>
              <a:t>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298</TotalTime>
  <Words>919</Words>
  <Application>Microsoft Office PowerPoint</Application>
  <PresentationFormat>Екран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Трек</vt:lpstr>
      <vt:lpstr>Основи   проГРАМНО-ЦІЛЬОВого  бюджетування</vt:lpstr>
      <vt:lpstr>особливі  складові  ПЦМ:</vt:lpstr>
      <vt:lpstr>Слайд 3</vt:lpstr>
      <vt:lpstr>Окремі Складові бюджетної  програми</vt:lpstr>
      <vt:lpstr>Слайд 5</vt:lpstr>
      <vt:lpstr>Напрями  бюджетної  програми</vt:lpstr>
      <vt:lpstr>рЕзультативні  показники</vt:lpstr>
      <vt:lpstr>Слайд 8</vt:lpstr>
      <vt:lpstr>Відповідальні   виконавці</vt:lpstr>
      <vt:lpstr>Процес розробки, подання, затвердження паспортів бюджетних програм, звітів про їх виконання, оцінки ефективності  бюджетних програм  </vt:lpstr>
      <vt:lpstr>Відповідальність головного розпорядника</vt:lpstr>
      <vt:lpstr>Слайд 12</vt:lpstr>
      <vt:lpstr>ПЦМ у бюджетному  процесі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  проГРАМНО-ЦІЛЬОВого  бюджетування</dc:title>
  <dc:creator>Finvid12</dc:creator>
  <cp:lastModifiedBy>Admin</cp:lastModifiedBy>
  <cp:revision>31</cp:revision>
  <dcterms:created xsi:type="dcterms:W3CDTF">2020-05-25T06:30:45Z</dcterms:created>
  <dcterms:modified xsi:type="dcterms:W3CDTF">2020-05-25T12:23:45Z</dcterms:modified>
</cp:coreProperties>
</file>